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XeZECARmkSAjBG5dfYWvZTqcc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D3B200-A77D-4E0D-9CDF-7FF98E6B689D}">
  <a:tblStyle styleId="{24D3B200-A77D-4E0D-9CDF-7FF98E6B689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a:tcStyle>
        <a:tcBdr/>
        <a:fill>
          <a:solidFill>
            <a:srgbClr val="CBDDD5"/>
          </a:solidFill>
        </a:fill>
      </a:tcStyle>
    </a:band1H>
    <a:band2H>
      <a:tcTxStyle/>
      <a:tcStyle>
        <a:tcBdr/>
      </a:tcStyle>
    </a:band2H>
    <a:band1V>
      <a:tcTxStyle/>
      <a:tcStyle>
        <a:tcBdr/>
        <a:fill>
          <a:solidFill>
            <a:srgbClr val="CBDD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52865d3f1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52865d3f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4c6464a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124c6464aef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24c6464ae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124c6464aef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4c6464aef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124c6464aef_1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4c6464ae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124c6464aef_1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4c6464a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124c6464ae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24c6464ae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124c6464aef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52865d3f1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52865d3f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52865d3f1_1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52865d3f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52865d3f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52865d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1"/>
          <p:cNvSpPr>
            <a:spLocks noGrp="1"/>
          </p:cNvSpPr>
          <p:nvPr>
            <p:ph type="pic" idx="2"/>
          </p:nvPr>
        </p:nvSpPr>
        <p:spPr>
          <a:xfrm>
            <a:off x="5183188" y="987425"/>
            <a:ext cx="6172200" cy="4873625"/>
          </a:xfrm>
          <a:prstGeom prst="rect">
            <a:avLst/>
          </a:prstGeom>
          <a:noFill/>
          <a:ln>
            <a:noFill/>
          </a:ln>
        </p:spPr>
      </p:sp>
      <p:sp>
        <p:nvSpPr>
          <p:cNvPr id="64" name="Google Shape;64;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pic>
        <p:nvPicPr>
          <p:cNvPr id="84" name="Google Shape;84;p1" descr="What is CI/CD?"/>
          <p:cNvPicPr preferRelativeResize="0"/>
          <p:nvPr/>
        </p:nvPicPr>
        <p:blipFill rotWithShape="1">
          <a:blip r:embed="rId3">
            <a:alphaModFix/>
          </a:blip>
          <a:srcRect/>
          <a:stretch/>
        </p:blipFill>
        <p:spPr>
          <a:xfrm>
            <a:off x="5630412" y="2521663"/>
            <a:ext cx="6400800" cy="3063632"/>
          </a:xfrm>
          <a:prstGeom prst="rect">
            <a:avLst/>
          </a:prstGeom>
          <a:noFill/>
          <a:ln>
            <a:noFill/>
          </a:ln>
        </p:spPr>
      </p:pic>
      <p:sp>
        <p:nvSpPr>
          <p:cNvPr id="85" name="Google Shape;85;p1"/>
          <p:cNvSpPr txBox="1">
            <a:spLocks noGrp="1"/>
          </p:cNvSpPr>
          <p:nvPr>
            <p:ph type="ctrTitle"/>
          </p:nvPr>
        </p:nvSpPr>
        <p:spPr>
          <a:xfrm>
            <a:off x="1094095" y="851517"/>
            <a:ext cx="5238466" cy="299141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b="1"/>
              <a:t>TIC4302</a:t>
            </a:r>
            <a:br>
              <a:rPr lang="en-US" b="1"/>
            </a:br>
            <a:r>
              <a:rPr lang="en-US" b="1"/>
              <a:t>Group Project</a:t>
            </a:r>
            <a:endParaRPr b="1"/>
          </a:p>
        </p:txBody>
      </p:sp>
      <p:sp>
        <p:nvSpPr>
          <p:cNvPr id="86" name="Google Shape;86;p1"/>
          <p:cNvSpPr txBox="1">
            <a:spLocks noGrp="1"/>
          </p:cNvSpPr>
          <p:nvPr>
            <p:ph type="subTitle" idx="1"/>
          </p:nvPr>
        </p:nvSpPr>
        <p:spPr>
          <a:xfrm>
            <a:off x="1094096" y="3842932"/>
            <a:ext cx="4167115" cy="21635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Done by: Lam Yong Xian,</a:t>
            </a:r>
            <a:br>
              <a:rPr lang="en-US"/>
            </a:br>
            <a:r>
              <a:rPr lang="en-US"/>
              <a:t>Faiz Rashid and Eric Tong</a:t>
            </a:r>
            <a:endParaRPr/>
          </a:p>
        </p:txBody>
      </p:sp>
      <p:pic>
        <p:nvPicPr>
          <p:cNvPr id="87" name="Google Shape;87;p1" descr="Whale-Logo332_5 - Docker"/>
          <p:cNvPicPr preferRelativeResize="0"/>
          <p:nvPr/>
        </p:nvPicPr>
        <p:blipFill rotWithShape="1">
          <a:blip r:embed="rId4">
            <a:alphaModFix/>
          </a:blip>
          <a:srcRect/>
          <a:stretch/>
        </p:blipFill>
        <p:spPr>
          <a:xfrm>
            <a:off x="7144060" y="2476431"/>
            <a:ext cx="3657600" cy="2733002"/>
          </a:xfrm>
          <a:prstGeom prst="rect">
            <a:avLst/>
          </a:prstGeom>
          <a:noFill/>
          <a:ln>
            <a:noFill/>
          </a:ln>
        </p:spPr>
      </p:pic>
      <p:pic>
        <p:nvPicPr>
          <p:cNvPr id="88" name="Google Shape;88;p1" descr="Demystifying Spring Boot. The basics of API development in Spring… | by  Jordan Williams | Better Programming"/>
          <p:cNvPicPr preferRelativeResize="0"/>
          <p:nvPr/>
        </p:nvPicPr>
        <p:blipFill rotWithShape="1">
          <a:blip r:embed="rId5">
            <a:alphaModFix/>
          </a:blip>
          <a:srcRect/>
          <a:stretch/>
        </p:blipFill>
        <p:spPr>
          <a:xfrm>
            <a:off x="9067639" y="3747681"/>
            <a:ext cx="914400" cy="91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Secret Scan (Trufflehog) – Output &amp; Fix</a:t>
            </a:r>
            <a:endParaRPr/>
          </a:p>
        </p:txBody>
      </p:sp>
      <p:graphicFrame>
        <p:nvGraphicFramePr>
          <p:cNvPr id="163" name="Google Shape;163;p7"/>
          <p:cNvGraphicFramePr/>
          <p:nvPr/>
        </p:nvGraphicFramePr>
        <p:xfrm>
          <a:off x="309685" y="1539767"/>
          <a:ext cx="11572600" cy="4667250"/>
        </p:xfrm>
        <a:graphic>
          <a:graphicData uri="http://schemas.openxmlformats.org/drawingml/2006/table">
            <a:tbl>
              <a:tblPr firstRow="1" bandRow="1">
                <a:noFill/>
                <a:tableStyleId>{24D3B200-A77D-4E0D-9CDF-7FF98E6B689D}</a:tableStyleId>
              </a:tblPr>
              <a:tblGrid>
                <a:gridCol w="684625">
                  <a:extLst>
                    <a:ext uri="{9D8B030D-6E8A-4147-A177-3AD203B41FA5}">
                      <a16:colId xmlns:a16="http://schemas.microsoft.com/office/drawing/2014/main" val="20000"/>
                    </a:ext>
                  </a:extLst>
                </a:gridCol>
                <a:gridCol w="1275675">
                  <a:extLst>
                    <a:ext uri="{9D8B030D-6E8A-4147-A177-3AD203B41FA5}">
                      <a16:colId xmlns:a16="http://schemas.microsoft.com/office/drawing/2014/main" val="20001"/>
                    </a:ext>
                  </a:extLst>
                </a:gridCol>
                <a:gridCol w="3642475">
                  <a:extLst>
                    <a:ext uri="{9D8B030D-6E8A-4147-A177-3AD203B41FA5}">
                      <a16:colId xmlns:a16="http://schemas.microsoft.com/office/drawing/2014/main" val="20002"/>
                    </a:ext>
                  </a:extLst>
                </a:gridCol>
                <a:gridCol w="1525350">
                  <a:extLst>
                    <a:ext uri="{9D8B030D-6E8A-4147-A177-3AD203B41FA5}">
                      <a16:colId xmlns:a16="http://schemas.microsoft.com/office/drawing/2014/main" val="20003"/>
                    </a:ext>
                  </a:extLst>
                </a:gridCol>
                <a:gridCol w="1399125">
                  <a:extLst>
                    <a:ext uri="{9D8B030D-6E8A-4147-A177-3AD203B41FA5}">
                      <a16:colId xmlns:a16="http://schemas.microsoft.com/office/drawing/2014/main" val="20004"/>
                    </a:ext>
                  </a:extLst>
                </a:gridCol>
                <a:gridCol w="3045350">
                  <a:extLst>
                    <a:ext uri="{9D8B030D-6E8A-4147-A177-3AD203B41FA5}">
                      <a16:colId xmlns:a16="http://schemas.microsoft.com/office/drawing/2014/main" val="20005"/>
                    </a:ext>
                  </a:extLst>
                </a:gridCol>
              </a:tblGrid>
              <a:tr h="405375">
                <a:tc>
                  <a:txBody>
                    <a:bodyPr/>
                    <a:lstStyle/>
                    <a:p>
                      <a:pPr marL="0" marR="0" lvl="0" indent="0" algn="ctr" rtl="0">
                        <a:spcBef>
                          <a:spcPts val="0"/>
                        </a:spcBef>
                        <a:spcAft>
                          <a:spcPts val="0"/>
                        </a:spcAft>
                        <a:buNone/>
                      </a:pPr>
                      <a:r>
                        <a:rPr lang="en-US" sz="1800" u="none" strike="noStrike" cap="none"/>
                        <a:t>S/N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Reason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File Path</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Reason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Conclusion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Fix</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99750">
                <a:tc>
                  <a:txBody>
                    <a:bodyPr/>
                    <a:lstStyle/>
                    <a:p>
                      <a:pPr marL="0" marR="0" lvl="0" indent="0" algn="l" rtl="0">
                        <a:spcBef>
                          <a:spcPts val="0"/>
                        </a:spcBef>
                        <a:spcAft>
                          <a:spcPts val="0"/>
                        </a:spcAft>
                        <a:buNone/>
                      </a:pPr>
                      <a:r>
                        <a:rPr lang="en-US" sz="1800" u="none" strike="noStrike" cap="none"/>
                        <a:t>1</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High Entropy</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db/database.sql</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db/crmmvc.sql</a:t>
                      </a:r>
                      <a:endParaRPr/>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Database dump files contain hashed passwords.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False Positive</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Exclude file paths from secret scan: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^db/database.sql$</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^db/crmmvc.sql$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98825">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2</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High Entropy</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src/main/webapp/edit_post.jsp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src/main/webapp/edit_user.jsp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src/main/webapp/hello.jsp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src/main/webapp/index.jsp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src/main/webapp/login.jsp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src/main/webapp/posts.jsp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src/main/webapp/users.jsp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src/main/webapp/view_post.jsp </a:t>
                      </a:r>
                      <a:endParaRPr/>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Bootstrap hash integrity values. </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False Positive</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Exclude path from secret scan.</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Unit Test – Output &amp; Fix</a:t>
            </a:r>
            <a:endParaRPr/>
          </a:p>
        </p:txBody>
      </p:sp>
      <p:sp>
        <p:nvSpPr>
          <p:cNvPr id="169" name="Google Shape;16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0000"/>
              </a:buClr>
              <a:buSzPts val="2800"/>
              <a:buChar char="•"/>
            </a:pPr>
            <a:r>
              <a:rPr lang="en-US">
                <a:solidFill>
                  <a:srgbClr val="FF0000"/>
                </a:solidFill>
              </a:rPr>
              <a:t>Yong Xian to add this part</a:t>
            </a:r>
            <a:endParaRPr>
              <a:solidFill>
                <a:srgbClr val="FF0000"/>
              </a:solidFill>
            </a:endParaRPr>
          </a:p>
        </p:txBody>
      </p:sp>
      <p:pic>
        <p:nvPicPr>
          <p:cNvPr id="170" name="Google Shape;170;p8"/>
          <p:cNvPicPr preferRelativeResize="0"/>
          <p:nvPr/>
        </p:nvPicPr>
        <p:blipFill rotWithShape="1">
          <a:blip r:embed="rId3">
            <a:alphaModFix/>
          </a:blip>
          <a:srcRect/>
          <a:stretch/>
        </p:blipFill>
        <p:spPr>
          <a:xfrm>
            <a:off x="447675" y="2796948"/>
            <a:ext cx="11296650" cy="2657475"/>
          </a:xfrm>
          <a:prstGeom prst="rect">
            <a:avLst/>
          </a:prstGeom>
          <a:noFill/>
          <a:ln w="9525" cap="flat" cmpd="sng">
            <a:solidFill>
              <a:schemeClr val="dk1"/>
            </a:solidFill>
            <a:prstDash val="solid"/>
            <a:round/>
            <a:headEnd type="none" w="sm" len="sm"/>
            <a:tailEnd type="none" w="sm" len="sm"/>
          </a:ln>
        </p:spPr>
      </p:pic>
      <p:graphicFrame>
        <p:nvGraphicFramePr>
          <p:cNvPr id="171" name="Google Shape;171;p8"/>
          <p:cNvGraphicFramePr/>
          <p:nvPr/>
        </p:nvGraphicFramePr>
        <p:xfrm>
          <a:off x="309685" y="1539768"/>
          <a:ext cx="11572575" cy="1036340"/>
        </p:xfrm>
        <a:graphic>
          <a:graphicData uri="http://schemas.openxmlformats.org/drawingml/2006/table">
            <a:tbl>
              <a:tblPr firstRow="1" bandRow="1">
                <a:noFill/>
                <a:tableStyleId>{24D3B200-A77D-4E0D-9CDF-7FF98E6B689D}</a:tableStyleId>
              </a:tblPr>
              <a:tblGrid>
                <a:gridCol w="550275">
                  <a:extLst>
                    <a:ext uri="{9D8B030D-6E8A-4147-A177-3AD203B41FA5}">
                      <a16:colId xmlns:a16="http://schemas.microsoft.com/office/drawing/2014/main" val="20000"/>
                    </a:ext>
                  </a:extLst>
                </a:gridCol>
                <a:gridCol w="1175650">
                  <a:extLst>
                    <a:ext uri="{9D8B030D-6E8A-4147-A177-3AD203B41FA5}">
                      <a16:colId xmlns:a16="http://schemas.microsoft.com/office/drawing/2014/main" val="20001"/>
                    </a:ext>
                  </a:extLst>
                </a:gridCol>
                <a:gridCol w="1839675">
                  <a:extLst>
                    <a:ext uri="{9D8B030D-6E8A-4147-A177-3AD203B41FA5}">
                      <a16:colId xmlns:a16="http://schemas.microsoft.com/office/drawing/2014/main" val="20002"/>
                    </a:ext>
                  </a:extLst>
                </a:gridCol>
                <a:gridCol w="3562500">
                  <a:extLst>
                    <a:ext uri="{9D8B030D-6E8A-4147-A177-3AD203B41FA5}">
                      <a16:colId xmlns:a16="http://schemas.microsoft.com/office/drawing/2014/main" val="20003"/>
                    </a:ext>
                  </a:extLst>
                </a:gridCol>
                <a:gridCol w="1399125">
                  <a:extLst>
                    <a:ext uri="{9D8B030D-6E8A-4147-A177-3AD203B41FA5}">
                      <a16:colId xmlns:a16="http://schemas.microsoft.com/office/drawing/2014/main" val="20004"/>
                    </a:ext>
                  </a:extLst>
                </a:gridCol>
                <a:gridCol w="3045350">
                  <a:extLst>
                    <a:ext uri="{9D8B030D-6E8A-4147-A177-3AD203B41FA5}">
                      <a16:colId xmlns:a16="http://schemas.microsoft.com/office/drawing/2014/main" val="20005"/>
                    </a:ext>
                  </a:extLst>
                </a:gridCol>
              </a:tblGrid>
              <a:tr h="208050">
                <a:tc>
                  <a:txBody>
                    <a:bodyPr/>
                    <a:lstStyle/>
                    <a:p>
                      <a:pPr marL="0" marR="0" lvl="0" indent="0" algn="ctr" rtl="0">
                        <a:spcBef>
                          <a:spcPts val="0"/>
                        </a:spcBef>
                        <a:spcAft>
                          <a:spcPts val="0"/>
                        </a:spcAft>
                        <a:buNone/>
                      </a:pPr>
                      <a:r>
                        <a:rPr lang="en-US" sz="1400" u="none" strike="noStrike" cap="none"/>
                        <a:t>S/N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Test Case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File Path</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Root Cause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Conclusion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Fix</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59950">
                <a:tc>
                  <a:txBody>
                    <a:bodyPr/>
                    <a:lstStyle/>
                    <a:p>
                      <a:pPr marL="0" marR="0" lvl="0" indent="0" algn="l" rtl="0">
                        <a:spcBef>
                          <a:spcPts val="0"/>
                        </a:spcBef>
                        <a:spcAft>
                          <a:spcPts val="0"/>
                        </a:spcAft>
                        <a:buNone/>
                      </a:pPr>
                      <a:r>
                        <a:rPr lang="en-US" sz="1400" u="none" strike="noStrike" cap="none"/>
                        <a:t>1</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u="none" strike="noStrike" cap="none">
                          <a:solidFill>
                            <a:schemeClr val="dk1"/>
                          </a:solidFill>
                          <a:latin typeface="Calibri"/>
                          <a:ea typeface="Calibri"/>
                          <a:cs typeface="Calibri"/>
                          <a:sym typeface="Calibri"/>
                        </a:rPr>
                        <a:t>testSanitizer</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Calibri"/>
                        <a:buNone/>
                      </a:pPr>
                      <a:r>
                        <a:rPr lang="en-US"/>
                        <a:t>Post</a:t>
                      </a:r>
                      <a:r>
                        <a:rPr lang="en-US" sz="1400" u="none" strike="noStrike" cap="none"/>
                        <a:t>.java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Calibri"/>
                        <a:buNone/>
                      </a:pPr>
                      <a:r>
                        <a:rPr lang="en-US" sz="1400" u="none" strike="noStrike" cap="none"/>
                        <a:t>When title and content properties are initialized in Post object by the constructor, stripXSS() sanitizer was not called.</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Calibri"/>
                        <a:buNone/>
                      </a:pPr>
                      <a:r>
                        <a:rPr lang="en-US" sz="1400" u="none" strike="noStrike" cap="none"/>
                        <a:t>Security Bug</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Calibri"/>
                        <a:buNone/>
                      </a:pPr>
                      <a:r>
                        <a:rPr lang="en-US" sz="1400" u="none" strike="noStrike" cap="none"/>
                        <a:t>Fix source code at constructor by calling stripXSS subroutine.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838199" y="291090"/>
            <a:ext cx="10515599" cy="9326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a:solidFill>
                  <a:schemeClr val="dk1"/>
                </a:solidFill>
                <a:latin typeface="Calibri"/>
                <a:ea typeface="Calibri"/>
                <a:cs typeface="Calibri"/>
                <a:sym typeface="Calibri"/>
              </a:rPr>
              <a:t>SCA (Microsoft App Inspector &amp; Snyk) – Output 1</a:t>
            </a:r>
            <a:endParaRPr/>
          </a:p>
        </p:txBody>
      </p:sp>
      <p:graphicFrame>
        <p:nvGraphicFramePr>
          <p:cNvPr id="177" name="Google Shape;177;p9"/>
          <p:cNvGraphicFramePr/>
          <p:nvPr/>
        </p:nvGraphicFramePr>
        <p:xfrm>
          <a:off x="225268" y="1300711"/>
          <a:ext cx="11741425" cy="5459805"/>
        </p:xfrm>
        <a:graphic>
          <a:graphicData uri="http://schemas.openxmlformats.org/drawingml/2006/table">
            <a:tbl>
              <a:tblPr firstRow="1" bandRow="1">
                <a:noFill/>
                <a:tableStyleId>{24D3B200-A77D-4E0D-9CDF-7FF98E6B689D}</a:tableStyleId>
              </a:tblPr>
              <a:tblGrid>
                <a:gridCol w="262650">
                  <a:extLst>
                    <a:ext uri="{9D8B030D-6E8A-4147-A177-3AD203B41FA5}">
                      <a16:colId xmlns:a16="http://schemas.microsoft.com/office/drawing/2014/main" val="20000"/>
                    </a:ext>
                  </a:extLst>
                </a:gridCol>
                <a:gridCol w="2100675">
                  <a:extLst>
                    <a:ext uri="{9D8B030D-6E8A-4147-A177-3AD203B41FA5}">
                      <a16:colId xmlns:a16="http://schemas.microsoft.com/office/drawing/2014/main" val="20001"/>
                    </a:ext>
                  </a:extLst>
                </a:gridCol>
                <a:gridCol w="726750">
                  <a:extLst>
                    <a:ext uri="{9D8B030D-6E8A-4147-A177-3AD203B41FA5}">
                      <a16:colId xmlns:a16="http://schemas.microsoft.com/office/drawing/2014/main" val="20002"/>
                    </a:ext>
                  </a:extLst>
                </a:gridCol>
                <a:gridCol w="4401375">
                  <a:extLst>
                    <a:ext uri="{9D8B030D-6E8A-4147-A177-3AD203B41FA5}">
                      <a16:colId xmlns:a16="http://schemas.microsoft.com/office/drawing/2014/main" val="20003"/>
                    </a:ext>
                  </a:extLst>
                </a:gridCol>
                <a:gridCol w="4249975">
                  <a:extLst>
                    <a:ext uri="{9D8B030D-6E8A-4147-A177-3AD203B41FA5}">
                      <a16:colId xmlns:a16="http://schemas.microsoft.com/office/drawing/2014/main" val="20004"/>
                    </a:ext>
                  </a:extLst>
                </a:gridCol>
              </a:tblGrid>
              <a:tr h="101950">
                <a:tc>
                  <a:txBody>
                    <a:bodyPr/>
                    <a:lstStyle/>
                    <a:p>
                      <a:pPr marL="0" marR="0" lvl="0" indent="0" algn="ctr" rtl="0">
                        <a:spcBef>
                          <a:spcPts val="0"/>
                        </a:spcBef>
                        <a:spcAft>
                          <a:spcPts val="0"/>
                        </a:spcAft>
                        <a:buNone/>
                      </a:pPr>
                      <a:r>
                        <a:rPr lang="en-US" sz="1050" u="none" strike="noStrike" cap="none"/>
                        <a:t>S/N</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Vulnerability</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Severity Level</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Fix</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Details of Vulnerability</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950">
                <a:tc>
                  <a:txBody>
                    <a:bodyPr/>
                    <a:lstStyle/>
                    <a:p>
                      <a:pPr marL="0" marR="0" lvl="0" indent="0" algn="l" rtl="0">
                        <a:spcBef>
                          <a:spcPts val="0"/>
                        </a:spcBef>
                        <a:spcAft>
                          <a:spcPts val="0"/>
                        </a:spcAft>
                        <a:buNone/>
                      </a:pPr>
                      <a:r>
                        <a:rPr lang="en-US" sz="1050" u="none" strike="noStrike" cap="none"/>
                        <a:t>1</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Arbitrary Code Execution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Critical</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commons-fileupload:commons-fileupload@1.3.2 to commons-fileupload:commons-fileupload@1.3.3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https://snyk.io/vuln/SNYK-JAVA-COMMONSFILEUPLOAD-30401 in commons-fileupload:commons-fileupload@1.3.2</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83250">
                <a:tc>
                  <a:txBody>
                    <a:bodyPr/>
                    <a:lstStyle/>
                    <a:p>
                      <a:pPr marL="0" marR="0" lvl="0" indent="0" algn="l" rtl="0">
                        <a:spcBef>
                          <a:spcPts val="0"/>
                        </a:spcBef>
                        <a:spcAft>
                          <a:spcPts val="0"/>
                        </a:spcAft>
                        <a:buNone/>
                      </a:pPr>
                      <a:r>
                        <a:rPr lang="en-US" sz="1050" u="none" strike="noStrike" cap="none"/>
                        <a:t>2</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Improper Input Validation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org.hibernate.validator:hibernate-validator@6.0.11.Final to org.hibernate.validator:hibernate-validator@6.0.19.Final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https://snyk.io/vuln/SNYK-JAVA-ORGHIBERNATEVALIDATOR-568163 in org.hibernate.validator:hibernate-validator@6.0.11.Final</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83250">
                <a:tc>
                  <a:txBody>
                    <a:bodyPr/>
                    <a:lstStyle/>
                    <a:p>
                      <a:pPr marL="0" marR="0" lvl="0" indent="0" algn="l" rtl="0">
                        <a:spcBef>
                          <a:spcPts val="0"/>
                        </a:spcBef>
                        <a:spcAft>
                          <a:spcPts val="0"/>
                        </a:spcAft>
                        <a:buNone/>
                      </a:pPr>
                      <a:r>
                        <a:rPr lang="en-US" sz="1050" u="none" strike="noStrike" cap="none"/>
                        <a:t>3</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Cross-site Scripting (XSS)</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org.hibernate.validator:hibernate-validator@6.0.11.Final to org.hibernate.validator:hibernate-validator@6.0.19.Final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https://snyk.io/vuln/SNYK-JAVA-ORGHIBERNATEVALIDATOR-541187 in org.hibernate.validator:hibernate-validator@6.0.11.Final</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83250">
                <a:tc>
                  <a:txBody>
                    <a:bodyPr/>
                    <a:lstStyle/>
                    <a:p>
                      <a:pPr marL="0" marR="0" lvl="0" indent="0" algn="l" rtl="0">
                        <a:spcBef>
                          <a:spcPts val="0"/>
                        </a:spcBef>
                        <a:spcAft>
                          <a:spcPts val="0"/>
                        </a:spcAft>
                        <a:buNone/>
                      </a:pPr>
                      <a:r>
                        <a:rPr lang="en-US" sz="1050" u="none" strike="noStrike" cap="none"/>
                        <a:t>4</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Privilege Escalation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org.springframework.security:spring-security-core@3.2.0.RELEASE to org.springframework.security:spring-security-core@5.2.9.RELEASE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https://snyk.io/vuln/SNYK-JAVA-ORGSPRINGFRAMEWORKSECURITY-1078232 in org.springframework.security:spring-security-core@3.2.0.RELEASE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83250">
                <a:tc>
                  <a:txBody>
                    <a:bodyPr/>
                    <a:lstStyle/>
                    <a:p>
                      <a:pPr marL="0" marR="0" lvl="0" indent="0" algn="l" rtl="0">
                        <a:spcBef>
                          <a:spcPts val="0"/>
                        </a:spcBef>
                        <a:spcAft>
                          <a:spcPts val="0"/>
                        </a:spcAft>
                        <a:buNone/>
                      </a:pPr>
                      <a:r>
                        <a:rPr lang="en-US" sz="1050" u="none" strike="noStrike" cap="none"/>
                        <a:t>5</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Authentication Bypass</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High</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org.springframework.security:spring-security-core@3.2.0.RELEASE to org.springframework.security:spring-security-core@5.2.9.RELEASE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https://snyk.io/vuln/SNYK-JAVA-ORGSPRINGFRAMEWORKSECURITY-30175 in org.springframework.security:spring-security-core@3.2.0.RELEASE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183250">
                <a:tc>
                  <a:txBody>
                    <a:bodyPr/>
                    <a:lstStyle/>
                    <a:p>
                      <a:pPr marL="0" marR="0" lvl="0" indent="0" algn="l" rtl="0">
                        <a:spcBef>
                          <a:spcPts val="0"/>
                        </a:spcBef>
                        <a:spcAft>
                          <a:spcPts val="0"/>
                        </a:spcAft>
                        <a:buNone/>
                      </a:pPr>
                      <a:r>
                        <a:rPr lang="en-US" sz="1050" u="none" strike="noStrike" cap="none"/>
                        <a:t>6</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Improper Handling of Case Sensitivity (new)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Low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https://snyk.io/vuln/SNYK-JAVA-ORGSPRINGFRAMEWORK-2689634 in org.springframework:spring-context@5.0.0.RELEASE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183250">
                <a:tc>
                  <a:txBody>
                    <a:bodyPr/>
                    <a:lstStyle/>
                    <a:p>
                      <a:pPr marL="0" marR="0" lvl="0" indent="0" algn="l" rtl="0">
                        <a:spcBef>
                          <a:spcPts val="0"/>
                        </a:spcBef>
                        <a:spcAft>
                          <a:spcPts val="0"/>
                        </a:spcAft>
                        <a:buNone/>
                      </a:pPr>
                      <a:r>
                        <a:rPr lang="en-US" sz="1050" u="none" strike="noStrike" cap="none"/>
                        <a:t>7</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Denial of Service (DoS) (new)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https://snyk.io/vuln/SNYK-JAVA-ORGSPRINGFRAMEWORK-2434828 in org.springframework:spring-expression@5.0.0.RELEASE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101950">
                <a:tc>
                  <a:txBody>
                    <a:bodyPr/>
                    <a:lstStyle/>
                    <a:p>
                      <a:pPr marL="0" marR="0" lvl="0" indent="0" algn="l" rtl="0">
                        <a:spcBef>
                          <a:spcPts val="0"/>
                        </a:spcBef>
                        <a:spcAft>
                          <a:spcPts val="0"/>
                        </a:spcAft>
                        <a:buNone/>
                      </a:pPr>
                      <a:r>
                        <a:rPr lang="en-US" sz="1050" u="none" strike="noStrike" cap="none"/>
                        <a:t>8</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Improper Input Validation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https://snyk.io/vuln/SNYK-JAVA-ORGSPRINGFRAMEWORK-2330878 in org.springframework:spring-core@5.0.0.RELEASE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101950">
                <a:tc>
                  <a:txBody>
                    <a:bodyPr/>
                    <a:lstStyle/>
                    <a:p>
                      <a:pPr marL="0" marR="0" lvl="0" indent="0" algn="l" rtl="0">
                        <a:spcBef>
                          <a:spcPts val="0"/>
                        </a:spcBef>
                        <a:spcAft>
                          <a:spcPts val="0"/>
                        </a:spcAft>
                        <a:buNone/>
                      </a:pPr>
                      <a:r>
                        <a:rPr lang="en-US" sz="1050" u="none" strike="noStrike" cap="none"/>
                        <a:t>9</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Improper Output Neutralization for Logs</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https://snyk.io/vuln/SNYK-JAVA-ORGSPRINGFRAMEWORK-2329097 in org.springframework:spring-core@5.0.0.RELEASE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101950">
                <a:tc>
                  <a:txBody>
                    <a:bodyPr/>
                    <a:lstStyle/>
                    <a:p>
                      <a:pPr marL="0" marR="0" lvl="0" indent="0" algn="l" rtl="0">
                        <a:spcBef>
                          <a:spcPts val="0"/>
                        </a:spcBef>
                        <a:spcAft>
                          <a:spcPts val="0"/>
                        </a:spcAft>
                        <a:buNone/>
                      </a:pPr>
                      <a:r>
                        <a:rPr lang="en-US" sz="1050" u="none" strike="noStrike" cap="none"/>
                        <a:t>10</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Multipart Content Pollution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https://snyk.io/vuln/SNYK-JAVA-ORGSPRINGFRAMEWORK-460644 in org.springframework:spring-core@5.0.0.RELEASE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101950">
                <a:tc>
                  <a:txBody>
                    <a:bodyPr/>
                    <a:lstStyle/>
                    <a:p>
                      <a:pPr marL="0" marR="0" lvl="0" indent="0" algn="l" rtl="0">
                        <a:spcBef>
                          <a:spcPts val="0"/>
                        </a:spcBef>
                        <a:spcAft>
                          <a:spcPts val="0"/>
                        </a:spcAft>
                        <a:buNone/>
                      </a:pPr>
                      <a:r>
                        <a:rPr lang="en-US" sz="1050" u="none" strike="noStrike" cap="none"/>
                        <a:t>11</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Remote Code Execution (new)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Critical</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https://snyk.io/vuln/SNYK-JAVA-ORGSPRINGFRAMEWORK-2436751 in org.springframework:spring-beans@5.0.0.RELEASE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101950">
                <a:tc>
                  <a:txBody>
                    <a:bodyPr/>
                    <a:lstStyle/>
                    <a:p>
                      <a:pPr marL="0" marR="0" lvl="0" indent="0" algn="l" rtl="0">
                        <a:spcBef>
                          <a:spcPts val="0"/>
                        </a:spcBef>
                        <a:spcAft>
                          <a:spcPts val="0"/>
                        </a:spcAft>
                        <a:buNone/>
                      </a:pPr>
                      <a:r>
                        <a:rPr lang="en-US" sz="1050" u="none" strike="noStrike" cap="none"/>
                        <a:t>12</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Denial of Service (DoS)</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Low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https://snyk.io/vuln/SNYK-JAVA-ORGSPRINGFRAMEWORK-72470 in org.springframework:spring-web@5.0.0.RELEASE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101950">
                <a:tc>
                  <a:txBody>
                    <a:bodyPr/>
                    <a:lstStyle/>
                    <a:p>
                      <a:pPr marL="0" marR="0" lvl="0" indent="0" algn="l" rtl="0">
                        <a:spcBef>
                          <a:spcPts val="0"/>
                        </a:spcBef>
                        <a:spcAft>
                          <a:spcPts val="0"/>
                        </a:spcAft>
                        <a:buNone/>
                      </a:pPr>
                      <a:r>
                        <a:rPr lang="en-US" sz="1050" u="none" strike="noStrike" cap="none"/>
                        <a:t>13</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Privilege Escalation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https://snyk.io/vuln/SNYK-JAVA-ORGSPRINGFRAMEWORK-1296829 in org.springframework:spring-web@5.0.0.RELEASE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101950">
                <a:tc>
                  <a:txBody>
                    <a:bodyPr/>
                    <a:lstStyle/>
                    <a:p>
                      <a:pPr marL="0" marR="0" lvl="0" indent="0" algn="l" rtl="0">
                        <a:spcBef>
                          <a:spcPts val="0"/>
                        </a:spcBef>
                        <a:spcAft>
                          <a:spcPts val="0"/>
                        </a:spcAft>
                        <a:buNone/>
                      </a:pPr>
                      <a:r>
                        <a:rPr lang="en-US" sz="1050" u="none" strike="noStrike" cap="none"/>
                        <a:t>14</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Information Exposure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https://snyk.io/vuln/SNYK-JAVA-ORGSPRINGFRAMEWORK-31689 in org.springframework:spring-web@5.0.0.RELEASE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101950">
                <a:tc>
                  <a:txBody>
                    <a:bodyPr/>
                    <a:lstStyle/>
                    <a:p>
                      <a:pPr marL="0" marR="0" lvl="0" indent="0" algn="l" rtl="0">
                        <a:spcBef>
                          <a:spcPts val="0"/>
                        </a:spcBef>
                        <a:spcAft>
                          <a:spcPts val="0"/>
                        </a:spcAft>
                        <a:buNone/>
                      </a:pPr>
                      <a:r>
                        <a:rPr lang="en-US" sz="1050" u="none" strike="noStrike" cap="none"/>
                        <a:t>15</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Cross-Site Tracing (XST)</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https://snyk.io/vuln/SNYK-JAVA-ORGSPRINGFRAMEWORK-451604 in org.springframework:spring-web@5.0.0.RELEASE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183250">
                <a:tc>
                  <a:txBody>
                    <a:bodyPr/>
                    <a:lstStyle/>
                    <a:p>
                      <a:pPr marL="0" marR="0" lvl="0" indent="0" algn="l" rtl="0">
                        <a:spcBef>
                          <a:spcPts val="0"/>
                        </a:spcBef>
                        <a:spcAft>
                          <a:spcPts val="0"/>
                        </a:spcAft>
                        <a:buNone/>
                      </a:pPr>
                      <a:r>
                        <a:rPr lang="en-US" sz="1050" u="none" strike="noStrike" cap="none"/>
                        <a:t>16</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Information Exposure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https://snyk.io/vuln/SNYK-JAVA-ORGSPRINGFRAMEWORK-467268 in org.springframework:spring-webmvc@5.0.0.RELEASE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838199" y="291090"/>
            <a:ext cx="10515599" cy="9326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a:solidFill>
                  <a:schemeClr val="dk1"/>
                </a:solidFill>
                <a:latin typeface="Calibri"/>
                <a:ea typeface="Calibri"/>
                <a:cs typeface="Calibri"/>
                <a:sym typeface="Calibri"/>
              </a:rPr>
              <a:t>SCA (Microsoft App Inspector &amp; Snyk) – Output 2</a:t>
            </a:r>
            <a:endParaRPr/>
          </a:p>
        </p:txBody>
      </p:sp>
      <p:graphicFrame>
        <p:nvGraphicFramePr>
          <p:cNvPr id="183" name="Google Shape;183;p10"/>
          <p:cNvGraphicFramePr/>
          <p:nvPr/>
        </p:nvGraphicFramePr>
        <p:xfrm>
          <a:off x="225268" y="1300711"/>
          <a:ext cx="11741425" cy="5093290"/>
        </p:xfrm>
        <a:graphic>
          <a:graphicData uri="http://schemas.openxmlformats.org/drawingml/2006/table">
            <a:tbl>
              <a:tblPr firstRow="1" bandRow="1">
                <a:noFill/>
                <a:tableStyleId>{24D3B200-A77D-4E0D-9CDF-7FF98E6B689D}</a:tableStyleId>
              </a:tblPr>
              <a:tblGrid>
                <a:gridCol w="262650">
                  <a:extLst>
                    <a:ext uri="{9D8B030D-6E8A-4147-A177-3AD203B41FA5}">
                      <a16:colId xmlns:a16="http://schemas.microsoft.com/office/drawing/2014/main" val="20000"/>
                    </a:ext>
                  </a:extLst>
                </a:gridCol>
                <a:gridCol w="2100675">
                  <a:extLst>
                    <a:ext uri="{9D8B030D-6E8A-4147-A177-3AD203B41FA5}">
                      <a16:colId xmlns:a16="http://schemas.microsoft.com/office/drawing/2014/main" val="20001"/>
                    </a:ext>
                  </a:extLst>
                </a:gridCol>
                <a:gridCol w="726750">
                  <a:extLst>
                    <a:ext uri="{9D8B030D-6E8A-4147-A177-3AD203B41FA5}">
                      <a16:colId xmlns:a16="http://schemas.microsoft.com/office/drawing/2014/main" val="20002"/>
                    </a:ext>
                  </a:extLst>
                </a:gridCol>
                <a:gridCol w="4401375">
                  <a:extLst>
                    <a:ext uri="{9D8B030D-6E8A-4147-A177-3AD203B41FA5}">
                      <a16:colId xmlns:a16="http://schemas.microsoft.com/office/drawing/2014/main" val="20003"/>
                    </a:ext>
                  </a:extLst>
                </a:gridCol>
                <a:gridCol w="4249975">
                  <a:extLst>
                    <a:ext uri="{9D8B030D-6E8A-4147-A177-3AD203B41FA5}">
                      <a16:colId xmlns:a16="http://schemas.microsoft.com/office/drawing/2014/main" val="20004"/>
                    </a:ext>
                  </a:extLst>
                </a:gridCol>
              </a:tblGrid>
              <a:tr h="101950">
                <a:tc>
                  <a:txBody>
                    <a:bodyPr/>
                    <a:lstStyle/>
                    <a:p>
                      <a:pPr marL="0" marR="0" lvl="0" indent="0" algn="ctr" rtl="0">
                        <a:spcBef>
                          <a:spcPts val="0"/>
                        </a:spcBef>
                        <a:spcAft>
                          <a:spcPts val="0"/>
                        </a:spcAft>
                        <a:buNone/>
                      </a:pPr>
                      <a:r>
                        <a:rPr lang="en-US" sz="1050" u="none" strike="noStrike" cap="none"/>
                        <a:t>S/N</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Vulnerability</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Severity Level</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Fix</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Details of Vulnerability</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950">
                <a:tc>
                  <a:txBody>
                    <a:bodyPr/>
                    <a:lstStyle/>
                    <a:p>
                      <a:pPr marL="0" marR="0" lvl="0" indent="0" algn="l" rtl="0">
                        <a:spcBef>
                          <a:spcPts val="0"/>
                        </a:spcBef>
                        <a:spcAft>
                          <a:spcPts val="0"/>
                        </a:spcAft>
                        <a:buNone/>
                      </a:pPr>
                      <a:r>
                        <a:rPr lang="en-US" sz="1000" u="none" strike="noStrike" cap="none"/>
                        <a:t>17</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Multipart Content Pollution</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org.springframework:spring-webmvc@5.0.0.RELEASE to org.springframework:spring-webmvc@5.2.15.RELEASE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https://snyk.io/vuln/SNYK-JAVA-ORGSPRINGFRAMEWORK-32199 in org.springframework:spring-webmvc@5.0.0.RELEASE</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83250">
                <a:tc>
                  <a:txBody>
                    <a:bodyPr/>
                    <a:lstStyle/>
                    <a:p>
                      <a:pPr marL="0" marR="0" lvl="0" indent="0" algn="l" rtl="0">
                        <a:spcBef>
                          <a:spcPts val="0"/>
                        </a:spcBef>
                        <a:spcAft>
                          <a:spcPts val="0"/>
                        </a:spcAft>
                        <a:buNone/>
                      </a:pPr>
                      <a:r>
                        <a:rPr lang="en-US" sz="1000" u="none" strike="noStrike" cap="none"/>
                        <a:t>18</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Directory Traversal</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org.springframework:spring-webmvc@5.0.0.RELEASE to org.springframework:spring-webmvc@5.2.15.RELEASE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https://snyk.io/vuln/SNYK-JAVA-ORGSPRINGFRAMEWORK-32202 in org.springframework:spring-webmvc@5.0.0.RELEASE</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83250">
                <a:tc>
                  <a:txBody>
                    <a:bodyPr/>
                    <a:lstStyle/>
                    <a:p>
                      <a:pPr marL="0" marR="0" lvl="0" indent="0" algn="l" rtl="0">
                        <a:spcBef>
                          <a:spcPts val="0"/>
                        </a:spcBef>
                        <a:spcAft>
                          <a:spcPts val="0"/>
                        </a:spcAft>
                        <a:buNone/>
                      </a:pPr>
                      <a:r>
                        <a:rPr lang="en-US" sz="1000" u="none" strike="noStrike" cap="none"/>
                        <a:t>19</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Improper Input Validation</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High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org.springframework:spring-webmvc@5.0.0.RELEASE to org.springframework:spring-webmvc@5.2.15.RELEASE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https://snyk.io/vuln/SNYK-JAVA-ORGSPRINGFRAMEWORK-1009832 in org.springframework:spring-web@5.0.0.RELEASE</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83250">
                <a:tc>
                  <a:txBody>
                    <a:bodyPr/>
                    <a:lstStyle/>
                    <a:p>
                      <a:pPr marL="0" marR="0" lvl="0" indent="0" algn="l" rtl="0">
                        <a:spcBef>
                          <a:spcPts val="0"/>
                        </a:spcBef>
                        <a:spcAft>
                          <a:spcPts val="0"/>
                        </a:spcAft>
                        <a:buNone/>
                      </a:pPr>
                      <a:r>
                        <a:rPr lang="en-US" sz="1000" u="none" strike="noStrike" cap="none"/>
                        <a:t>20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Reflected File Download (RFD)</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High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org.springframework:spring-webmvc@5.0.0.RELEASE to org.springframework:spring-webmvc@5.2.15.RELEASE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https://snyk.io/vuln/SNYK-JAVA-ORGSPRINGFRAMEWORK-559346 in org.springframework:spring-web@5.0.0.RELEASE</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83250">
                <a:tc>
                  <a:txBody>
                    <a:bodyPr/>
                    <a:lstStyle/>
                    <a:p>
                      <a:pPr marL="0" marR="0" lvl="0" indent="0" algn="l" rtl="0">
                        <a:spcBef>
                          <a:spcPts val="0"/>
                        </a:spcBef>
                        <a:spcAft>
                          <a:spcPts val="0"/>
                        </a:spcAft>
                        <a:buNone/>
                      </a:pPr>
                      <a:r>
                        <a:rPr lang="en-US" sz="1000" u="none" strike="noStrike" cap="none"/>
                        <a:t>21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https://snyk.io/vuln/SNYK-JAVA-ORGWEBJARS-451160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183250">
                <a:tc>
                  <a:txBody>
                    <a:bodyPr/>
                    <a:lstStyle/>
                    <a:p>
                      <a:pPr marL="0" marR="0" lvl="0" indent="0" algn="l" rtl="0">
                        <a:spcBef>
                          <a:spcPts val="0"/>
                        </a:spcBef>
                        <a:spcAft>
                          <a:spcPts val="0"/>
                        </a:spcAft>
                        <a:buNone/>
                      </a:pPr>
                      <a:r>
                        <a:rPr lang="en-US" sz="1000" u="none" strike="noStrike" cap="none"/>
                        <a:t>22</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https://snyk.io/vuln/SNYK-JAVA-ORGWEBJARS-451162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183250">
                <a:tc>
                  <a:txBody>
                    <a:bodyPr/>
                    <a:lstStyle/>
                    <a:p>
                      <a:pPr marL="0" marR="0" lvl="0" indent="0" algn="l" rtl="0">
                        <a:spcBef>
                          <a:spcPts val="0"/>
                        </a:spcBef>
                        <a:spcAft>
                          <a:spcPts val="0"/>
                        </a:spcAft>
                        <a:buNone/>
                      </a:pPr>
                      <a:r>
                        <a:rPr lang="en-US" sz="1000" u="none" strike="noStrike" cap="none"/>
                        <a:t>23</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https://snyk.io/vuln/SNYK-JAVA-ORGWEBJARS-451164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101950">
                <a:tc>
                  <a:txBody>
                    <a:bodyPr/>
                    <a:lstStyle/>
                    <a:p>
                      <a:pPr marL="0" marR="0" lvl="0" indent="0" algn="l" rtl="0">
                        <a:spcBef>
                          <a:spcPts val="0"/>
                        </a:spcBef>
                        <a:spcAft>
                          <a:spcPts val="0"/>
                        </a:spcAft>
                        <a:buNone/>
                      </a:pPr>
                      <a:r>
                        <a:rPr lang="en-US" sz="1000" u="none" strike="noStrike" cap="none"/>
                        <a:t>24</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https://snyk.io/vuln/SNYK-JAVA-ORGWEBJARS-451168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101950">
                <a:tc>
                  <a:txBody>
                    <a:bodyPr/>
                    <a:lstStyle/>
                    <a:p>
                      <a:pPr marL="0" marR="0" lvl="0" indent="0" algn="l" rtl="0">
                        <a:spcBef>
                          <a:spcPts val="0"/>
                        </a:spcBef>
                        <a:spcAft>
                          <a:spcPts val="0"/>
                        </a:spcAft>
                        <a:buNone/>
                      </a:pPr>
                      <a:r>
                        <a:rPr lang="en-US" sz="1000" u="none" strike="noStrike" cap="none"/>
                        <a:t>25</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https://snyk.io/vuln/SNYK-JAVA-ORGWEBJARS-479505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101950">
                <a:tc>
                  <a:txBody>
                    <a:bodyPr/>
                    <a:lstStyle/>
                    <a:p>
                      <a:pPr marL="0" marR="0" lvl="0" indent="0" algn="l" rtl="0">
                        <a:spcBef>
                          <a:spcPts val="0"/>
                        </a:spcBef>
                        <a:spcAft>
                          <a:spcPts val="0"/>
                        </a:spcAft>
                        <a:buNone/>
                      </a:pPr>
                      <a:r>
                        <a:rPr lang="en-US" sz="1000" u="none" strike="noStrike" cap="none"/>
                        <a:t>26</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org.webjars:jquery@1.9.1 to org.webjars:jquery@3.5.0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https://snyk.io/vuln/SNYK-JAVA-ORGWEBJARS-565171 in org.webjars:jquery@1.9.1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101950">
                <a:tc>
                  <a:txBody>
                    <a:bodyPr/>
                    <a:lstStyle/>
                    <a:p>
                      <a:pPr marL="0" marR="0" lvl="0" indent="0" algn="l" rtl="0">
                        <a:spcBef>
                          <a:spcPts val="0"/>
                        </a:spcBef>
                        <a:spcAft>
                          <a:spcPts val="0"/>
                        </a:spcAft>
                        <a:buNone/>
                      </a:pPr>
                      <a:r>
                        <a:rPr lang="en-US" sz="1000" u="none" strike="noStrike" cap="none"/>
                        <a:t>27</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org.webjars:jquery@1.9.1 to org.webjars:jquery@3.5.0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https://snyk.io/vuln/SNYK-JAVA-ORGWEBJARS-567882 in org.webjars:jquery@1.9.1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101950">
                <a:tc>
                  <a:txBody>
                    <a:bodyPr/>
                    <a:lstStyle/>
                    <a:p>
                      <a:pPr marL="0" marR="0" lvl="0" indent="0" algn="l" rtl="0">
                        <a:spcBef>
                          <a:spcPts val="0"/>
                        </a:spcBef>
                        <a:spcAft>
                          <a:spcPts val="0"/>
                        </a:spcAft>
                        <a:buNone/>
                      </a:pPr>
                      <a:r>
                        <a:rPr lang="en-US" sz="1000" u="none" strike="noStrike" cap="none"/>
                        <a:t>28</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Prototype Pollution</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org.webjars:jquery@1.9.1 to org.webjars:jquery@3.5.0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https://snyk.io/vuln/SNYK-JAVA-ORGWEBJARS-479774 in org.webjars:jquery@1.9.1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101950">
                <a:tc>
                  <a:txBody>
                    <a:bodyPr/>
                    <a:lstStyle/>
                    <a:p>
                      <a:pPr marL="0" marR="0" lvl="0" indent="0" algn="l" rtl="0">
                        <a:spcBef>
                          <a:spcPts val="0"/>
                        </a:spcBef>
                        <a:spcAft>
                          <a:spcPts val="0"/>
                        </a:spcAft>
                        <a:buNone/>
                      </a:pPr>
                      <a:r>
                        <a:rPr lang="en-US" sz="1000" u="none" strike="noStrike" cap="none"/>
                        <a:t>29</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org.webjars:jquery@1.9.1 to org.webjars:jquery@3.5.0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https://snyk.io/vuln/SNYK-JAVA-ORGWEBJARS-479782 in org.webjars:jquery@1.9.1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101950">
                <a:tc>
                  <a:txBody>
                    <a:bodyPr/>
                    <a:lstStyle/>
                    <a:p>
                      <a:pPr marL="0" marR="0" lvl="0" indent="0" algn="l" rtl="0">
                        <a:spcBef>
                          <a:spcPts val="0"/>
                        </a:spcBef>
                        <a:spcAft>
                          <a:spcPts val="0"/>
                        </a:spcAft>
                        <a:buNone/>
                      </a:pPr>
                      <a:r>
                        <a:rPr lang="en-US" sz="1000" u="none" strike="noStrike" cap="none"/>
                        <a:t>30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Denial of Service (DoS)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High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Issues with no direct upgrade or patch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https://snyk.io/vuln/SNYK-JAVA-COMGOOGLEPROTOBUF-2331703 in com.google.protobuf:protobuf-java@3.11.4</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101950">
                <a:tc>
                  <a:txBody>
                    <a:bodyPr/>
                    <a:lstStyle/>
                    <a:p>
                      <a:pPr marL="0" marR="0" lvl="0" indent="0" algn="l" rtl="0">
                        <a:spcBef>
                          <a:spcPts val="0"/>
                        </a:spcBef>
                        <a:spcAft>
                          <a:spcPts val="0"/>
                        </a:spcAft>
                        <a:buNone/>
                      </a:pPr>
                      <a:r>
                        <a:rPr lang="en-US" sz="1000" u="none" strike="noStrike" cap="none"/>
                        <a:t>31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Directory Traversal</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Issues with no direct upgrade or patch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https://snyk.io/vuln/SNYK-JAVA-COMMONSIO-1277109 in commons-io:commons-io@2.2</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183250">
                <a:tc>
                  <a:txBody>
                    <a:bodyPr/>
                    <a:lstStyle/>
                    <a:p>
                      <a:pPr marL="0" marR="0" lvl="0" indent="0" algn="l" rtl="0">
                        <a:spcBef>
                          <a:spcPts val="0"/>
                        </a:spcBef>
                        <a:spcAft>
                          <a:spcPts val="0"/>
                        </a:spcAft>
                        <a:buNone/>
                      </a:pPr>
                      <a:r>
                        <a:rPr lang="en-US" sz="1000" u="none" strike="noStrike" cap="none"/>
                        <a:t>32</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XML External Entity (XXE) Injection</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High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Issues with no direct upgrade or patch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https://snyk.io/vuln/SNYK-JAVA-JAVAXSERVLET-30449 in javax.servlet:jstl@1.2</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838199" y="291090"/>
            <a:ext cx="10515599" cy="93268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a:solidFill>
                  <a:schemeClr val="dk1"/>
                </a:solidFill>
                <a:latin typeface="Calibri"/>
                <a:ea typeface="Calibri"/>
                <a:cs typeface="Calibri"/>
                <a:sym typeface="Calibri"/>
              </a:rPr>
              <a:t>SCA (Microsoft App Inspector &amp; Snyk) – Fix</a:t>
            </a:r>
            <a:endParaRPr/>
          </a:p>
        </p:txBody>
      </p:sp>
      <p:graphicFrame>
        <p:nvGraphicFramePr>
          <p:cNvPr id="189" name="Google Shape;189;p11"/>
          <p:cNvGraphicFramePr/>
          <p:nvPr/>
        </p:nvGraphicFramePr>
        <p:xfrm>
          <a:off x="225267" y="1300710"/>
          <a:ext cx="11360100" cy="4736100"/>
        </p:xfrm>
        <a:graphic>
          <a:graphicData uri="http://schemas.openxmlformats.org/drawingml/2006/table">
            <a:tbl>
              <a:tblPr firstRow="1" bandRow="1">
                <a:noFill/>
                <a:tableStyleId>{24D3B200-A77D-4E0D-9CDF-7FF98E6B689D}</a:tableStyleId>
              </a:tblPr>
              <a:tblGrid>
                <a:gridCol w="458825">
                  <a:extLst>
                    <a:ext uri="{9D8B030D-6E8A-4147-A177-3AD203B41FA5}">
                      <a16:colId xmlns:a16="http://schemas.microsoft.com/office/drawing/2014/main" val="20000"/>
                    </a:ext>
                  </a:extLst>
                </a:gridCol>
                <a:gridCol w="3665975">
                  <a:extLst>
                    <a:ext uri="{9D8B030D-6E8A-4147-A177-3AD203B41FA5}">
                      <a16:colId xmlns:a16="http://schemas.microsoft.com/office/drawing/2014/main" val="20001"/>
                    </a:ext>
                  </a:extLst>
                </a:gridCol>
                <a:gridCol w="2492800">
                  <a:extLst>
                    <a:ext uri="{9D8B030D-6E8A-4147-A177-3AD203B41FA5}">
                      <a16:colId xmlns:a16="http://schemas.microsoft.com/office/drawing/2014/main" val="20002"/>
                    </a:ext>
                  </a:extLst>
                </a:gridCol>
                <a:gridCol w="1812550">
                  <a:extLst>
                    <a:ext uri="{9D8B030D-6E8A-4147-A177-3AD203B41FA5}">
                      <a16:colId xmlns:a16="http://schemas.microsoft.com/office/drawing/2014/main" val="20003"/>
                    </a:ext>
                  </a:extLst>
                </a:gridCol>
                <a:gridCol w="2929950">
                  <a:extLst>
                    <a:ext uri="{9D8B030D-6E8A-4147-A177-3AD203B41FA5}">
                      <a16:colId xmlns:a16="http://schemas.microsoft.com/office/drawing/2014/main" val="20004"/>
                    </a:ext>
                  </a:extLst>
                </a:gridCol>
              </a:tblGrid>
              <a:tr h="742775">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S/N</a:t>
                      </a:r>
                      <a:endParaRPr sz="160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0" u="none" strike="noStrike" cap="none">
                          <a:solidFill>
                            <a:schemeClr val="lt1"/>
                          </a:solidFill>
                          <a:latin typeface="Calibri"/>
                          <a:ea typeface="Calibri"/>
                          <a:cs typeface="Calibri"/>
                          <a:sym typeface="Calibri"/>
                        </a:rPr>
                        <a:t>Vulnerable Package Name</a:t>
                      </a:r>
                      <a:endParaRPr sz="1600" b="1" i="0" u="none" strike="noStrike" cap="none">
                        <a:solidFill>
                          <a:schemeClr val="lt1"/>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Vulnerability</a:t>
                      </a:r>
                      <a:endParaRPr sz="160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Severity Level</a:t>
                      </a:r>
                      <a:endParaRPr sz="160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0" u="none" strike="noStrike" cap="none">
                          <a:solidFill>
                            <a:schemeClr val="lt1"/>
                          </a:solidFill>
                          <a:latin typeface="Calibri"/>
                          <a:ea typeface="Calibri"/>
                          <a:cs typeface="Calibri"/>
                          <a:sym typeface="Calibri"/>
                        </a:rPr>
                        <a:t>Rationale for not fixing</a:t>
                      </a:r>
                      <a:endParaRPr sz="1600" b="1" i="0" u="none" strike="noStrike" cap="none">
                        <a:solidFill>
                          <a:schemeClr val="lt1"/>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35675">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1</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in com.google.protobuf:protobuf-java@3.11.4, introduced by mysql:mysql-connector-java@8.0.28 &gt; com.google.protobuf:protobuf-java@3.11.4</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Denial of Service (DoS)</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High</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Issues with no direct upgrade or patch</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535675">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2</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in commons-io:commons-io@2.2, introduced by commons-fileupload:commons-fileupload@1.3.3 &gt; commons-io:commons-io@2.2</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Directory Traversal</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Medium</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Issues with no direct upgrade or patch</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21975">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3</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in javax.servlet:jstl@1.2, introduced by javax.servlet:jstl@1.2. No upgrade or patch available</a:t>
                      </a:r>
                      <a:endParaRPr sz="1600" u="none" strike="noStrike" cap="none">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XML External Entity (XXE) Injection</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High</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Issues with no direct upgrade or patch. Suggest to disable XEE.</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(CodeQL &amp; Snyk)  – Output 1</a:t>
            </a:r>
            <a:endParaRPr b="1"/>
          </a:p>
        </p:txBody>
      </p:sp>
      <p:pic>
        <p:nvPicPr>
          <p:cNvPr id="195" name="Google Shape;195;p12"/>
          <p:cNvPicPr preferRelativeResize="0"/>
          <p:nvPr/>
        </p:nvPicPr>
        <p:blipFill rotWithShape="1">
          <a:blip r:embed="rId3">
            <a:alphaModFix/>
          </a:blip>
          <a:srcRect/>
          <a:stretch/>
        </p:blipFill>
        <p:spPr>
          <a:xfrm>
            <a:off x="1314450" y="1604962"/>
            <a:ext cx="9563100" cy="4610389"/>
          </a:xfrm>
          <a:prstGeom prst="rect">
            <a:avLst/>
          </a:prstGeom>
          <a:noFill/>
          <a:ln w="9525" cap="flat" cmpd="sng">
            <a:solidFill>
              <a:schemeClr val="dk1"/>
            </a:solidFill>
            <a:prstDash val="solid"/>
            <a:round/>
            <a:headEnd type="none" w="sm" len="sm"/>
            <a:tailEnd type="none" w="sm" len="sm"/>
          </a:ln>
        </p:spPr>
      </p:pic>
      <p:sp>
        <p:nvSpPr>
          <p:cNvPr id="196" name="Google Shape;196;p12"/>
          <p:cNvSpPr/>
          <p:nvPr/>
        </p:nvSpPr>
        <p:spPr>
          <a:xfrm>
            <a:off x="5513032" y="2112885"/>
            <a:ext cx="1029810" cy="399496"/>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12"/>
          <p:cNvSpPr/>
          <p:nvPr/>
        </p:nvSpPr>
        <p:spPr>
          <a:xfrm>
            <a:off x="2167629" y="3639845"/>
            <a:ext cx="1942731" cy="38322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 name="Google Shape;198;p12"/>
          <p:cNvSpPr/>
          <p:nvPr/>
        </p:nvSpPr>
        <p:spPr>
          <a:xfrm>
            <a:off x="4245005" y="4023065"/>
            <a:ext cx="6443710" cy="2084772"/>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p12"/>
          <p:cNvSpPr txBox="1"/>
          <p:nvPr/>
        </p:nvSpPr>
        <p:spPr>
          <a:xfrm>
            <a:off x="5095782" y="1961877"/>
            <a:ext cx="4172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FF0000"/>
                </a:solidFill>
                <a:latin typeface="Calibri"/>
                <a:ea typeface="Calibri"/>
                <a:cs typeface="Calibri"/>
                <a:sym typeface="Calibri"/>
              </a:rPr>
              <a:t>①</a:t>
            </a:r>
            <a:endParaRPr/>
          </a:p>
        </p:txBody>
      </p:sp>
      <p:sp>
        <p:nvSpPr>
          <p:cNvPr id="200" name="Google Shape;200;p12"/>
          <p:cNvSpPr txBox="1"/>
          <p:nvPr/>
        </p:nvSpPr>
        <p:spPr>
          <a:xfrm>
            <a:off x="10365883" y="3649462"/>
            <a:ext cx="4172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③</a:t>
            </a:r>
            <a:endParaRPr/>
          </a:p>
        </p:txBody>
      </p:sp>
      <p:sp>
        <p:nvSpPr>
          <p:cNvPr id="201" name="Google Shape;201;p12"/>
          <p:cNvSpPr txBox="1"/>
          <p:nvPr/>
        </p:nvSpPr>
        <p:spPr>
          <a:xfrm>
            <a:off x="1750379" y="3540824"/>
            <a:ext cx="4172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②</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(CodeQL &amp; Snyk Code)  – Output 2</a:t>
            </a:r>
            <a:endParaRPr b="1"/>
          </a:p>
        </p:txBody>
      </p:sp>
      <p:graphicFrame>
        <p:nvGraphicFramePr>
          <p:cNvPr id="207" name="Google Shape;207;p13"/>
          <p:cNvGraphicFramePr/>
          <p:nvPr/>
        </p:nvGraphicFramePr>
        <p:xfrm>
          <a:off x="309685" y="1539767"/>
          <a:ext cx="11790600" cy="4611625"/>
        </p:xfrm>
        <a:graphic>
          <a:graphicData uri="http://schemas.openxmlformats.org/drawingml/2006/table">
            <a:tbl>
              <a:tblPr firstRow="1" bandRow="1">
                <a:noFill/>
                <a:tableStyleId>{24D3B200-A77D-4E0D-9CDF-7FF98E6B689D}</a:tableStyleId>
              </a:tblPr>
              <a:tblGrid>
                <a:gridCol w="1504725">
                  <a:extLst>
                    <a:ext uri="{9D8B030D-6E8A-4147-A177-3AD203B41FA5}">
                      <a16:colId xmlns:a16="http://schemas.microsoft.com/office/drawing/2014/main" val="20000"/>
                    </a:ext>
                  </a:extLst>
                </a:gridCol>
                <a:gridCol w="5784875">
                  <a:extLst>
                    <a:ext uri="{9D8B030D-6E8A-4147-A177-3AD203B41FA5}">
                      <a16:colId xmlns:a16="http://schemas.microsoft.com/office/drawing/2014/main" val="20001"/>
                    </a:ext>
                  </a:extLst>
                </a:gridCol>
                <a:gridCol w="967675">
                  <a:extLst>
                    <a:ext uri="{9D8B030D-6E8A-4147-A177-3AD203B41FA5}">
                      <a16:colId xmlns:a16="http://schemas.microsoft.com/office/drawing/2014/main" val="20002"/>
                    </a:ext>
                  </a:extLst>
                </a:gridCol>
                <a:gridCol w="3533325">
                  <a:extLst>
                    <a:ext uri="{9D8B030D-6E8A-4147-A177-3AD203B41FA5}">
                      <a16:colId xmlns:a16="http://schemas.microsoft.com/office/drawing/2014/main" val="20003"/>
                    </a:ext>
                  </a:extLst>
                </a:gridCol>
              </a:tblGrid>
              <a:tr h="405375">
                <a:tc>
                  <a:txBody>
                    <a:bodyPr/>
                    <a:lstStyle/>
                    <a:p>
                      <a:pPr marL="0" marR="0" lvl="0" indent="0" algn="ctr" rtl="0">
                        <a:spcBef>
                          <a:spcPts val="0"/>
                        </a:spcBef>
                        <a:spcAft>
                          <a:spcPts val="0"/>
                        </a:spcAft>
                        <a:buNone/>
                      </a:pPr>
                      <a:r>
                        <a:rPr lang="en-US" sz="1800" u="none" strike="noStrike" cap="none"/>
                        <a:t>Vulnerability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Description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Risk</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Implication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99750">
                <a:tc>
                  <a:txBody>
                    <a:bodyPr/>
                    <a:lstStyle/>
                    <a:p>
                      <a:pPr marL="0" marR="0" lvl="0" indent="0" algn="l" rtl="0">
                        <a:spcBef>
                          <a:spcPts val="0"/>
                        </a:spcBef>
                        <a:spcAft>
                          <a:spcPts val="0"/>
                        </a:spcAft>
                        <a:buNone/>
                      </a:pPr>
                      <a:r>
                        <a:rPr lang="en-US" sz="1800" u="none" strike="noStrike" cap="none"/>
                        <a:t>CWE-35:</a:t>
                      </a:r>
                      <a:endParaRPr/>
                    </a:p>
                    <a:p>
                      <a:pPr marL="0" marR="0" lvl="0" indent="0" algn="l" rtl="0">
                        <a:spcBef>
                          <a:spcPts val="0"/>
                        </a:spcBef>
                        <a:spcAft>
                          <a:spcPts val="0"/>
                        </a:spcAft>
                        <a:buNone/>
                      </a:pPr>
                      <a:r>
                        <a:rPr lang="en-US" sz="1800" u="none" strike="noStrike" cap="none"/>
                        <a:t>Path Traversal</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src/main/java/sg/lam/PostController.java:229</a:t>
                      </a:r>
                      <a:endParaRPr/>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src/main/java/sg/lam/PostController.java:320</a:t>
                      </a:r>
                      <a:endParaRPr/>
                    </a:p>
                    <a:p>
                      <a:pPr marL="342900" marR="0" lvl="0" indent="-22860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High</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High</a:t>
                      </a:r>
                      <a:endParaRPr/>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Directory Traversal attack (also known as path traversal) aims to access files and directories that are stored outside the intended folder. </a:t>
                      </a:r>
                      <a:endParaRPr/>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r>
                        <a:rPr lang="en-US" sz="1800" u="none" strike="noStrike" cap="none"/>
                        <a:t>By manipulating files with "dot-dot-slash (../)" sequences and its variations, or by using absolute file paths, it may be possible to access arbitrary files and directories stored on file system, including application source code, configuration, and other critical system files.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08" name="Google Shape;208;p13"/>
          <p:cNvPicPr preferRelativeResize="0"/>
          <p:nvPr/>
        </p:nvPicPr>
        <p:blipFill rotWithShape="1">
          <a:blip r:embed="rId3">
            <a:alphaModFix/>
          </a:blip>
          <a:srcRect/>
          <a:stretch/>
        </p:blipFill>
        <p:spPr>
          <a:xfrm>
            <a:off x="1926731" y="2317524"/>
            <a:ext cx="5486400" cy="1335568"/>
          </a:xfrm>
          <a:prstGeom prst="rect">
            <a:avLst/>
          </a:prstGeom>
          <a:noFill/>
          <a:ln>
            <a:noFill/>
          </a:ln>
        </p:spPr>
      </p:pic>
      <p:pic>
        <p:nvPicPr>
          <p:cNvPr id="209" name="Google Shape;209;p13"/>
          <p:cNvPicPr preferRelativeResize="0"/>
          <p:nvPr/>
        </p:nvPicPr>
        <p:blipFill rotWithShape="1">
          <a:blip r:embed="rId4">
            <a:alphaModFix/>
          </a:blip>
          <a:srcRect/>
          <a:stretch/>
        </p:blipFill>
        <p:spPr>
          <a:xfrm>
            <a:off x="1926731" y="4279928"/>
            <a:ext cx="5486400" cy="13377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(CodeQL &amp; Snyk Code)  – Fix</a:t>
            </a:r>
            <a:endParaRPr b="1"/>
          </a:p>
        </p:txBody>
      </p:sp>
      <p:graphicFrame>
        <p:nvGraphicFramePr>
          <p:cNvPr id="215" name="Google Shape;215;p14"/>
          <p:cNvGraphicFramePr/>
          <p:nvPr/>
        </p:nvGraphicFramePr>
        <p:xfrm>
          <a:off x="309685" y="1539767"/>
          <a:ext cx="11477175" cy="4633745"/>
        </p:xfrm>
        <a:graphic>
          <a:graphicData uri="http://schemas.openxmlformats.org/drawingml/2006/table">
            <a:tbl>
              <a:tblPr firstRow="1" bandRow="1">
                <a:noFill/>
                <a:tableStyleId>{24D3B200-A77D-4E0D-9CDF-7FF98E6B689D}</a:tableStyleId>
              </a:tblPr>
              <a:tblGrid>
                <a:gridCol w="1630250">
                  <a:extLst>
                    <a:ext uri="{9D8B030D-6E8A-4147-A177-3AD203B41FA5}">
                      <a16:colId xmlns:a16="http://schemas.microsoft.com/office/drawing/2014/main" val="20000"/>
                    </a:ext>
                  </a:extLst>
                </a:gridCol>
                <a:gridCol w="9846925">
                  <a:extLst>
                    <a:ext uri="{9D8B030D-6E8A-4147-A177-3AD203B41FA5}">
                      <a16:colId xmlns:a16="http://schemas.microsoft.com/office/drawing/2014/main" val="20001"/>
                    </a:ext>
                  </a:extLst>
                </a:gridCol>
              </a:tblGrid>
              <a:tr h="191050">
                <a:tc>
                  <a:txBody>
                    <a:bodyPr/>
                    <a:lstStyle/>
                    <a:p>
                      <a:pPr marL="0" marR="0" lvl="0" indent="0" algn="ctr" rtl="0">
                        <a:spcBef>
                          <a:spcPts val="0"/>
                        </a:spcBef>
                        <a:spcAft>
                          <a:spcPts val="0"/>
                        </a:spcAft>
                        <a:buNone/>
                      </a:pPr>
                      <a:r>
                        <a:rPr lang="en-US" sz="1800" u="none" strike="noStrike" cap="none"/>
                        <a:t>Vulnerability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After applying fix</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67975">
                <a:tc>
                  <a:txBody>
                    <a:bodyPr/>
                    <a:lstStyle/>
                    <a:p>
                      <a:pPr marL="0" marR="0" lvl="0" indent="0" algn="l" rtl="0">
                        <a:spcBef>
                          <a:spcPts val="0"/>
                        </a:spcBef>
                        <a:spcAft>
                          <a:spcPts val="0"/>
                        </a:spcAft>
                        <a:buNone/>
                      </a:pPr>
                      <a:r>
                        <a:rPr lang="en-US" sz="1800" u="none" strike="noStrike" cap="none"/>
                        <a:t>CWE-35:</a:t>
                      </a:r>
                      <a:endParaRPr/>
                    </a:p>
                    <a:p>
                      <a:pPr marL="0" marR="0" lvl="0" indent="0" algn="l" rtl="0">
                        <a:spcBef>
                          <a:spcPts val="0"/>
                        </a:spcBef>
                        <a:spcAft>
                          <a:spcPts val="0"/>
                        </a:spcAft>
                        <a:buNone/>
                      </a:pPr>
                      <a:r>
                        <a:rPr lang="en-US" sz="1800" u="none" strike="noStrike" cap="none"/>
                        <a:t>Path Traversal</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src/main/java/sg/lam/PostController.java:229</a:t>
                      </a:r>
                      <a:endParaRPr sz="1800" b="0" u="none" strike="noStrike" cap="none">
                        <a:solidFill>
                          <a:schemeClr val="dk1"/>
                        </a:solidFill>
                      </a:endParaRPr>
                    </a:p>
                    <a:p>
                      <a:pPr marL="742950" marR="0" lvl="1" indent="-285750" algn="l" rtl="0">
                        <a:spcBef>
                          <a:spcPts val="0"/>
                        </a:spcBef>
                        <a:spcAft>
                          <a:spcPts val="0"/>
                        </a:spcAft>
                        <a:buClr>
                          <a:schemeClr val="dk1"/>
                        </a:buClr>
                        <a:buSzPts val="1800"/>
                        <a:buFont typeface="Arial"/>
                        <a:buChar char="•"/>
                      </a:pPr>
                      <a:r>
                        <a:rPr lang="en-US" sz="1800" b="0" u="none" strike="noStrike" cap="none">
                          <a:solidFill>
                            <a:schemeClr val="dk1"/>
                          </a:solidFill>
                        </a:rPr>
                        <a:t>Filename taken from user input is explicitly sanitized by removing all “/”, “\” and “..” using RegEx (Line 230-232).</a:t>
                      </a:r>
                      <a:endParaRPr/>
                    </a:p>
                    <a:p>
                      <a:pPr marL="742950" marR="0" lvl="1" indent="-285750" algn="l" rtl="0">
                        <a:spcBef>
                          <a:spcPts val="0"/>
                        </a:spcBef>
                        <a:spcAft>
                          <a:spcPts val="0"/>
                        </a:spcAft>
                        <a:buClr>
                          <a:schemeClr val="dk1"/>
                        </a:buClr>
                        <a:buSzPts val="1800"/>
                        <a:buFont typeface="Arial"/>
                        <a:buChar char="•"/>
                      </a:pPr>
                      <a:r>
                        <a:rPr lang="en-US" sz="1800" b="0" u="none" strike="noStrike" cap="none">
                          <a:solidFill>
                            <a:schemeClr val="dk1"/>
                          </a:solidFill>
                        </a:rPr>
                        <a:t>The sanitized filename is then passed into FilenameUtils.get() to remove all paths before appending to the FileOutStream() as argument (Line 234).</a:t>
                      </a:r>
                      <a:endParaRPr/>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16" name="Google Shape;216;p14"/>
          <p:cNvPicPr preferRelativeResize="0"/>
          <p:nvPr/>
        </p:nvPicPr>
        <p:blipFill rotWithShape="1">
          <a:blip r:embed="rId3">
            <a:alphaModFix/>
          </a:blip>
          <a:srcRect/>
          <a:stretch/>
        </p:blipFill>
        <p:spPr>
          <a:xfrm>
            <a:off x="2352675" y="3673248"/>
            <a:ext cx="8229600" cy="211917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(CodeQL &amp; Snyk Code)  – Fix</a:t>
            </a:r>
            <a:endParaRPr b="1"/>
          </a:p>
        </p:txBody>
      </p:sp>
      <p:graphicFrame>
        <p:nvGraphicFramePr>
          <p:cNvPr id="222" name="Google Shape;222;p15"/>
          <p:cNvGraphicFramePr/>
          <p:nvPr/>
        </p:nvGraphicFramePr>
        <p:xfrm>
          <a:off x="309685" y="1539767"/>
          <a:ext cx="11477175" cy="4633745"/>
        </p:xfrm>
        <a:graphic>
          <a:graphicData uri="http://schemas.openxmlformats.org/drawingml/2006/table">
            <a:tbl>
              <a:tblPr firstRow="1" bandRow="1">
                <a:noFill/>
                <a:tableStyleId>{24D3B200-A77D-4E0D-9CDF-7FF98E6B689D}</a:tableStyleId>
              </a:tblPr>
              <a:tblGrid>
                <a:gridCol w="1630250">
                  <a:extLst>
                    <a:ext uri="{9D8B030D-6E8A-4147-A177-3AD203B41FA5}">
                      <a16:colId xmlns:a16="http://schemas.microsoft.com/office/drawing/2014/main" val="20000"/>
                    </a:ext>
                  </a:extLst>
                </a:gridCol>
                <a:gridCol w="9846925">
                  <a:extLst>
                    <a:ext uri="{9D8B030D-6E8A-4147-A177-3AD203B41FA5}">
                      <a16:colId xmlns:a16="http://schemas.microsoft.com/office/drawing/2014/main" val="20001"/>
                    </a:ext>
                  </a:extLst>
                </a:gridCol>
              </a:tblGrid>
              <a:tr h="267250">
                <a:tc>
                  <a:txBody>
                    <a:bodyPr/>
                    <a:lstStyle/>
                    <a:p>
                      <a:pPr marL="0" marR="0" lvl="0" indent="0" algn="ctr" rtl="0">
                        <a:spcBef>
                          <a:spcPts val="0"/>
                        </a:spcBef>
                        <a:spcAft>
                          <a:spcPts val="0"/>
                        </a:spcAft>
                        <a:buNone/>
                      </a:pPr>
                      <a:r>
                        <a:rPr lang="en-US" sz="1800" u="none" strike="noStrike" cap="none"/>
                        <a:t>Vulnerability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After applying fix</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67975">
                <a:tc>
                  <a:txBody>
                    <a:bodyPr/>
                    <a:lstStyle/>
                    <a:p>
                      <a:pPr marL="0" marR="0" lvl="0" indent="0" algn="l" rtl="0">
                        <a:spcBef>
                          <a:spcPts val="0"/>
                        </a:spcBef>
                        <a:spcAft>
                          <a:spcPts val="0"/>
                        </a:spcAft>
                        <a:buNone/>
                      </a:pPr>
                      <a:r>
                        <a:rPr lang="en-US" sz="1800" u="none" strike="noStrike" cap="none"/>
                        <a:t>CWE-35:</a:t>
                      </a:r>
                      <a:endParaRPr/>
                    </a:p>
                    <a:p>
                      <a:pPr marL="0" marR="0" lvl="0" indent="0" algn="l" rtl="0">
                        <a:spcBef>
                          <a:spcPts val="0"/>
                        </a:spcBef>
                        <a:spcAft>
                          <a:spcPts val="0"/>
                        </a:spcAft>
                        <a:buNone/>
                      </a:pPr>
                      <a:r>
                        <a:rPr lang="en-US" sz="1800" u="none" strike="noStrike" cap="none"/>
                        <a:t>Path Traversal</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startAt="2"/>
                      </a:pPr>
                      <a:r>
                        <a:rPr lang="en-US" sz="1800" u="none" strike="noStrike" cap="none"/>
                        <a:t>src/main/java/sg/lam/PostController.java:320</a:t>
                      </a:r>
                      <a:endParaRPr sz="1800" b="0" u="none" strike="noStrike" cap="none">
                        <a:solidFill>
                          <a:schemeClr val="dk1"/>
                        </a:solidFill>
                      </a:endParaRPr>
                    </a:p>
                    <a:p>
                      <a:pPr marL="742950" marR="0" lvl="1" indent="-285750" algn="l" rtl="0">
                        <a:spcBef>
                          <a:spcPts val="0"/>
                        </a:spcBef>
                        <a:spcAft>
                          <a:spcPts val="0"/>
                        </a:spcAft>
                        <a:buClr>
                          <a:schemeClr val="dk1"/>
                        </a:buClr>
                        <a:buSzPts val="1800"/>
                        <a:buFont typeface="Arial"/>
                        <a:buChar char="•"/>
                      </a:pPr>
                      <a:r>
                        <a:rPr lang="en-US" sz="1800" b="0" u="none" strike="noStrike" cap="none">
                          <a:solidFill>
                            <a:schemeClr val="dk1"/>
                          </a:solidFill>
                        </a:rPr>
                        <a:t>Filename and File extension taken from user input are explicitly sanitized by removing all “/”, “\” and “.” using RegEx (Line 321-326).</a:t>
                      </a:r>
                      <a:endParaRPr/>
                    </a:p>
                    <a:p>
                      <a:pPr marL="742950" marR="0" lvl="1" indent="-285750" algn="l" rtl="0">
                        <a:spcBef>
                          <a:spcPts val="0"/>
                        </a:spcBef>
                        <a:spcAft>
                          <a:spcPts val="0"/>
                        </a:spcAft>
                        <a:buClr>
                          <a:schemeClr val="dk1"/>
                        </a:buClr>
                        <a:buSzPts val="1800"/>
                        <a:buFont typeface="Arial"/>
                        <a:buChar char="•"/>
                      </a:pPr>
                      <a:r>
                        <a:rPr lang="en-US" sz="1800" b="0" u="none" strike="noStrike" cap="none">
                          <a:solidFill>
                            <a:schemeClr val="dk1"/>
                          </a:solidFill>
                        </a:rPr>
                        <a:t>The sanitized filename and file extension are then passed into FilenameUtils.get() to remove all paths before appending to the File() constructor as argument (Line 327).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23" name="Google Shape;223;p15"/>
          <p:cNvPicPr preferRelativeResize="0"/>
          <p:nvPr/>
        </p:nvPicPr>
        <p:blipFill rotWithShape="1">
          <a:blip r:embed="rId3">
            <a:alphaModFix/>
          </a:blip>
          <a:srcRect/>
          <a:stretch/>
        </p:blipFill>
        <p:spPr>
          <a:xfrm>
            <a:off x="2662895" y="3521279"/>
            <a:ext cx="7584840" cy="256032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Image scan (Dockle) – Output &amp; Fix</a:t>
            </a:r>
            <a:endParaRPr/>
          </a:p>
        </p:txBody>
      </p:sp>
      <p:graphicFrame>
        <p:nvGraphicFramePr>
          <p:cNvPr id="229" name="Google Shape;229;p16"/>
          <p:cNvGraphicFramePr/>
          <p:nvPr/>
        </p:nvGraphicFramePr>
        <p:xfrm>
          <a:off x="331119" y="1861136"/>
          <a:ext cx="11338550" cy="3675850"/>
        </p:xfrm>
        <a:graphic>
          <a:graphicData uri="http://schemas.openxmlformats.org/drawingml/2006/table">
            <a:tbl>
              <a:tblPr firstRow="1" bandRow="1">
                <a:noFill/>
                <a:tableStyleId>{24D3B200-A77D-4E0D-9CDF-7FF98E6B689D}</a:tableStyleId>
              </a:tblPr>
              <a:tblGrid>
                <a:gridCol w="844000">
                  <a:extLst>
                    <a:ext uri="{9D8B030D-6E8A-4147-A177-3AD203B41FA5}">
                      <a16:colId xmlns:a16="http://schemas.microsoft.com/office/drawing/2014/main" val="20000"/>
                    </a:ext>
                  </a:extLst>
                </a:gridCol>
                <a:gridCol w="6419100">
                  <a:extLst>
                    <a:ext uri="{9D8B030D-6E8A-4147-A177-3AD203B41FA5}">
                      <a16:colId xmlns:a16="http://schemas.microsoft.com/office/drawing/2014/main" val="20001"/>
                    </a:ext>
                  </a:extLst>
                </a:gridCol>
                <a:gridCol w="929025">
                  <a:extLst>
                    <a:ext uri="{9D8B030D-6E8A-4147-A177-3AD203B41FA5}">
                      <a16:colId xmlns:a16="http://schemas.microsoft.com/office/drawing/2014/main" val="20002"/>
                    </a:ext>
                  </a:extLst>
                </a:gridCol>
                <a:gridCol w="3146425">
                  <a:extLst>
                    <a:ext uri="{9D8B030D-6E8A-4147-A177-3AD203B41FA5}">
                      <a16:colId xmlns:a16="http://schemas.microsoft.com/office/drawing/2014/main" val="20003"/>
                    </a:ext>
                  </a:extLst>
                </a:gridCol>
              </a:tblGrid>
              <a:tr h="371150">
                <a:tc>
                  <a:txBody>
                    <a:bodyPr/>
                    <a:lstStyle/>
                    <a:p>
                      <a:pPr marL="0" marR="0" lvl="0" indent="0" algn="ctr" rtl="0">
                        <a:spcBef>
                          <a:spcPts val="0"/>
                        </a:spcBef>
                        <a:spcAft>
                          <a:spcPts val="0"/>
                        </a:spcAft>
                        <a:buNone/>
                      </a:pPr>
                      <a:r>
                        <a:rPr lang="en-US" sz="1800" u="none" strike="noStrike" cap="none"/>
                        <a:t>S/N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Vulnerability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Rating</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Fix</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150">
                <a:tc>
                  <a:txBody>
                    <a:bodyPr/>
                    <a:lstStyle/>
                    <a:p>
                      <a:pPr marL="0" marR="0" lvl="0" indent="0" algn="l" rtl="0">
                        <a:spcBef>
                          <a:spcPts val="0"/>
                        </a:spcBef>
                        <a:spcAft>
                          <a:spcPts val="0"/>
                        </a:spcAft>
                        <a:buNone/>
                      </a:pPr>
                      <a:r>
                        <a:rPr lang="en-US" sz="1800" u="none" strike="noStrike" cap="none"/>
                        <a:t>1</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CIS-DI-0009: Use COPY instead of ADD in Dockerfile</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Fatal</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Change ADD to COPY</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0600">
                <a:tc>
                  <a:txBody>
                    <a:bodyPr/>
                    <a:lstStyle/>
                    <a:p>
                      <a:pPr marL="0" marR="0" lvl="0" indent="0" algn="l" rtl="0">
                        <a:spcBef>
                          <a:spcPts val="0"/>
                        </a:spcBef>
                        <a:spcAft>
                          <a:spcPts val="0"/>
                        </a:spcAft>
                        <a:buNone/>
                      </a:pPr>
                      <a:r>
                        <a:rPr lang="en-US" sz="1800"/>
                        <a:t>2</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CIS-DI-0001: Create a user for the container</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Warn</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Warning</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0600">
                <a:tc>
                  <a:txBody>
                    <a:bodyPr/>
                    <a:lstStyle/>
                    <a:p>
                      <a:pPr marL="0" marR="0" lvl="0" indent="0" algn="l" rtl="0">
                        <a:spcBef>
                          <a:spcPts val="0"/>
                        </a:spcBef>
                        <a:spcAft>
                          <a:spcPts val="0"/>
                        </a:spcAft>
                        <a:buNone/>
                      </a:pPr>
                      <a:r>
                        <a:rPr lang="en-US" sz="1800"/>
                        <a:t>3</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DKL-DI-0006: Avoid latest tag</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Warn</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Warning</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150">
                <a:tc>
                  <a:txBody>
                    <a:bodyPr/>
                    <a:lstStyle/>
                    <a:p>
                      <a:pPr marL="0" marR="0" lvl="0" indent="0" algn="l" rtl="0">
                        <a:spcBef>
                          <a:spcPts val="0"/>
                        </a:spcBef>
                        <a:spcAft>
                          <a:spcPts val="0"/>
                        </a:spcAft>
                        <a:buNone/>
                      </a:pPr>
                      <a:r>
                        <a:rPr lang="en-US" sz="1800"/>
                        <a:t>4</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CIS-DI-0005: Enable Content trust for Docker</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Info</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Info</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40600">
                <a:tc>
                  <a:txBody>
                    <a:bodyPr/>
                    <a:lstStyle/>
                    <a:p>
                      <a:pPr marL="0" marR="0" lvl="0" indent="0" algn="l" rtl="0">
                        <a:spcBef>
                          <a:spcPts val="0"/>
                        </a:spcBef>
                        <a:spcAft>
                          <a:spcPts val="0"/>
                        </a:spcAft>
                        <a:buNone/>
                      </a:pPr>
                      <a:r>
                        <a:rPr lang="en-US" sz="1800"/>
                        <a:t>5</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CIS-DI-0006: Add HEALTHCHECK instruction to the container image</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Info</a:t>
                      </a:r>
                      <a:endParaRPr sz="1800"/>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Info</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640600">
                <a:tc>
                  <a:txBody>
                    <a:bodyPr/>
                    <a:lstStyle/>
                    <a:p>
                      <a:pPr marL="0" marR="0" lvl="0" indent="0" algn="l" rtl="0">
                        <a:spcBef>
                          <a:spcPts val="0"/>
                        </a:spcBef>
                        <a:spcAft>
                          <a:spcPts val="0"/>
                        </a:spcAft>
                        <a:buNone/>
                      </a:pPr>
                      <a:r>
                        <a:rPr lang="en-US" sz="1800"/>
                        <a:t>6</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CIS-DI-0008: Confirm safety of setuid/setgid files</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Info</a:t>
                      </a:r>
                      <a:endParaRPr sz="1800"/>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Info</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Content	</a:t>
            </a:r>
            <a:endParaRPr b="1"/>
          </a:p>
        </p:txBody>
      </p:sp>
      <p:sp>
        <p:nvSpPr>
          <p:cNvPr id="94" name="Google Shape;94;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194310" algn="l" rtl="0">
              <a:lnSpc>
                <a:spcPct val="70000"/>
              </a:lnSpc>
              <a:spcBef>
                <a:spcPts val="0"/>
              </a:spcBef>
              <a:spcAft>
                <a:spcPts val="0"/>
              </a:spcAft>
              <a:buClr>
                <a:schemeClr val="dk1"/>
              </a:buClr>
              <a:buSzPts val="2050"/>
              <a:buChar char="•"/>
            </a:pPr>
            <a:r>
              <a:rPr lang="en-US" sz="2050"/>
              <a:t>Application</a:t>
            </a:r>
            <a:endParaRPr sz="2050"/>
          </a:p>
          <a:p>
            <a:pPr marL="685800" lvl="1" indent="-201930" algn="l" rtl="0">
              <a:lnSpc>
                <a:spcPct val="70000"/>
              </a:lnSpc>
              <a:spcBef>
                <a:spcPts val="500"/>
              </a:spcBef>
              <a:spcAft>
                <a:spcPts val="0"/>
              </a:spcAft>
              <a:buClr>
                <a:schemeClr val="dk1"/>
              </a:buClr>
              <a:buSzPts val="1800"/>
              <a:buChar char="•"/>
            </a:pPr>
            <a:r>
              <a:rPr lang="en-US" sz="1800"/>
              <a:t>Description</a:t>
            </a:r>
            <a:endParaRPr sz="1800"/>
          </a:p>
          <a:p>
            <a:pPr marL="685800" lvl="1" indent="-201930" algn="l" rtl="0">
              <a:lnSpc>
                <a:spcPct val="70000"/>
              </a:lnSpc>
              <a:spcBef>
                <a:spcPts val="500"/>
              </a:spcBef>
              <a:spcAft>
                <a:spcPts val="0"/>
              </a:spcAft>
              <a:buClr>
                <a:schemeClr val="dk1"/>
              </a:buClr>
              <a:buSzPts val="1800"/>
              <a:buChar char="•"/>
            </a:pPr>
            <a:r>
              <a:rPr lang="en-US" sz="1800"/>
              <a:t>Brief Demo</a:t>
            </a:r>
            <a:endParaRPr sz="1800"/>
          </a:p>
          <a:p>
            <a:pPr marL="685800" lvl="1" indent="-201930" algn="l" rtl="0">
              <a:lnSpc>
                <a:spcPct val="70000"/>
              </a:lnSpc>
              <a:spcBef>
                <a:spcPts val="500"/>
              </a:spcBef>
              <a:spcAft>
                <a:spcPts val="0"/>
              </a:spcAft>
              <a:buClr>
                <a:schemeClr val="dk1"/>
              </a:buClr>
              <a:buSzPts val="1800"/>
              <a:buChar char="•"/>
            </a:pPr>
            <a:r>
              <a:rPr lang="en-US" sz="1800"/>
              <a:t>Technology Stack</a:t>
            </a:r>
            <a:endParaRPr sz="1800"/>
          </a:p>
          <a:p>
            <a:pPr marL="228600" lvl="0" indent="-194310" algn="l" rtl="0">
              <a:lnSpc>
                <a:spcPct val="70000"/>
              </a:lnSpc>
              <a:spcBef>
                <a:spcPts val="1000"/>
              </a:spcBef>
              <a:spcAft>
                <a:spcPts val="0"/>
              </a:spcAft>
              <a:buClr>
                <a:schemeClr val="dk1"/>
              </a:buClr>
              <a:buSzPts val="2050"/>
              <a:buChar char="•"/>
            </a:pPr>
            <a:r>
              <a:rPr lang="en-US" sz="2050"/>
              <a:t>CI/CD Pipeline</a:t>
            </a:r>
            <a:endParaRPr sz="2050"/>
          </a:p>
          <a:p>
            <a:pPr marL="685800" lvl="1" indent="-201930" algn="l" rtl="0">
              <a:lnSpc>
                <a:spcPct val="70000"/>
              </a:lnSpc>
              <a:spcBef>
                <a:spcPts val="500"/>
              </a:spcBef>
              <a:spcAft>
                <a:spcPts val="0"/>
              </a:spcAft>
              <a:buClr>
                <a:schemeClr val="dk1"/>
              </a:buClr>
              <a:buSzPts val="1800"/>
              <a:buChar char="•"/>
            </a:pPr>
            <a:r>
              <a:rPr lang="en-US" sz="1800"/>
              <a:t>Overview</a:t>
            </a:r>
            <a:endParaRPr sz="1800"/>
          </a:p>
          <a:p>
            <a:pPr marL="685800" lvl="1" indent="-201930" algn="l" rtl="0">
              <a:lnSpc>
                <a:spcPct val="70000"/>
              </a:lnSpc>
              <a:spcBef>
                <a:spcPts val="500"/>
              </a:spcBef>
              <a:spcAft>
                <a:spcPts val="0"/>
              </a:spcAft>
              <a:buClr>
                <a:schemeClr val="dk1"/>
              </a:buClr>
              <a:buSzPts val="1800"/>
              <a:buChar char="•"/>
            </a:pPr>
            <a:r>
              <a:rPr lang="en-US" sz="1800"/>
              <a:t>Unit Test – Output &amp; Fix </a:t>
            </a:r>
            <a:endParaRPr sz="1800"/>
          </a:p>
          <a:p>
            <a:pPr marL="685800" lvl="1" indent="-201930" algn="l" rtl="0">
              <a:lnSpc>
                <a:spcPct val="70000"/>
              </a:lnSpc>
              <a:spcBef>
                <a:spcPts val="500"/>
              </a:spcBef>
              <a:spcAft>
                <a:spcPts val="0"/>
              </a:spcAft>
              <a:buClr>
                <a:schemeClr val="dk1"/>
              </a:buClr>
              <a:buSzPts val="1800"/>
              <a:buChar char="•"/>
            </a:pPr>
            <a:r>
              <a:rPr lang="en-US" sz="1800"/>
              <a:t>Secret Scan – Output &amp; Fix</a:t>
            </a:r>
            <a:endParaRPr sz="1800"/>
          </a:p>
          <a:p>
            <a:pPr marL="685800" lvl="1" indent="-201930" algn="l" rtl="0">
              <a:lnSpc>
                <a:spcPct val="70000"/>
              </a:lnSpc>
              <a:spcBef>
                <a:spcPts val="500"/>
              </a:spcBef>
              <a:spcAft>
                <a:spcPts val="0"/>
              </a:spcAft>
              <a:buClr>
                <a:schemeClr val="dk1"/>
              </a:buClr>
              <a:buSzPts val="1800"/>
              <a:buChar char="•"/>
            </a:pPr>
            <a:r>
              <a:rPr lang="en-US" sz="1800"/>
              <a:t>Software Composition Analysis – Output &amp; Fix </a:t>
            </a:r>
            <a:endParaRPr sz="1800"/>
          </a:p>
          <a:p>
            <a:pPr marL="685800" lvl="1" indent="-201930" algn="l" rtl="0">
              <a:lnSpc>
                <a:spcPct val="70000"/>
              </a:lnSpc>
              <a:spcBef>
                <a:spcPts val="500"/>
              </a:spcBef>
              <a:spcAft>
                <a:spcPts val="0"/>
              </a:spcAft>
              <a:buClr>
                <a:schemeClr val="dk1"/>
              </a:buClr>
              <a:buSzPts val="1800"/>
              <a:buChar char="•"/>
            </a:pPr>
            <a:r>
              <a:rPr lang="en-US" sz="1800"/>
              <a:t>Static Application Security Testing  – Output &amp; Fix</a:t>
            </a:r>
            <a:endParaRPr sz="1800"/>
          </a:p>
          <a:p>
            <a:pPr marL="685800" lvl="1" indent="-201930" algn="l" rtl="0">
              <a:lnSpc>
                <a:spcPct val="70000"/>
              </a:lnSpc>
              <a:spcBef>
                <a:spcPts val="500"/>
              </a:spcBef>
              <a:spcAft>
                <a:spcPts val="0"/>
              </a:spcAft>
              <a:buClr>
                <a:schemeClr val="dk1"/>
              </a:buClr>
              <a:buSzPts val="1800"/>
              <a:buChar char="•"/>
            </a:pPr>
            <a:r>
              <a:rPr lang="en-US" sz="1800"/>
              <a:t>Image scan – Output &amp; Post Fix</a:t>
            </a:r>
            <a:endParaRPr sz="1800"/>
          </a:p>
          <a:p>
            <a:pPr marL="685800" lvl="1" indent="-201930" algn="l" rtl="0">
              <a:lnSpc>
                <a:spcPct val="70000"/>
              </a:lnSpc>
              <a:spcBef>
                <a:spcPts val="500"/>
              </a:spcBef>
              <a:spcAft>
                <a:spcPts val="0"/>
              </a:spcAft>
              <a:buClr>
                <a:schemeClr val="dk1"/>
              </a:buClr>
              <a:buSzPts val="1800"/>
              <a:buChar char="•"/>
            </a:pPr>
            <a:r>
              <a:rPr lang="en-US" sz="1800"/>
              <a:t>Dynamic Application Security Testing – Output, Fix and Acceptance</a:t>
            </a:r>
            <a:endParaRPr sz="1800"/>
          </a:p>
          <a:p>
            <a:pPr marL="228600" lvl="0" indent="-194310" algn="l" rtl="0">
              <a:lnSpc>
                <a:spcPct val="70000"/>
              </a:lnSpc>
              <a:spcBef>
                <a:spcPts val="1000"/>
              </a:spcBef>
              <a:spcAft>
                <a:spcPts val="0"/>
              </a:spcAft>
              <a:buClr>
                <a:schemeClr val="dk1"/>
              </a:buClr>
              <a:buSzPts val="2050"/>
              <a:buChar char="•"/>
            </a:pPr>
            <a:r>
              <a:rPr lang="en-US" sz="2050"/>
              <a:t>Problem faced (Broken pipeline)</a:t>
            </a:r>
            <a:endParaRPr sz="2050"/>
          </a:p>
          <a:p>
            <a:pPr marL="685800" lvl="1" indent="-204787" algn="l" rtl="0">
              <a:lnSpc>
                <a:spcPct val="70000"/>
              </a:lnSpc>
              <a:spcBef>
                <a:spcPts val="1000"/>
              </a:spcBef>
              <a:spcAft>
                <a:spcPts val="0"/>
              </a:spcAft>
              <a:buSzPts val="1425"/>
              <a:buChar char="•"/>
            </a:pPr>
            <a:r>
              <a:rPr lang="en-US" sz="1800"/>
              <a:t>Build</a:t>
            </a:r>
            <a:endParaRPr sz="1800"/>
          </a:p>
          <a:p>
            <a:pPr marL="685800" lvl="1" indent="-204787" algn="l" rtl="0">
              <a:lnSpc>
                <a:spcPct val="70000"/>
              </a:lnSpc>
              <a:spcBef>
                <a:spcPts val="1000"/>
              </a:spcBef>
              <a:spcAft>
                <a:spcPts val="0"/>
              </a:spcAft>
              <a:buSzPts val="1425"/>
              <a:buChar char="•"/>
            </a:pPr>
            <a:r>
              <a:rPr lang="en-US" sz="1800"/>
              <a:t>SAST</a:t>
            </a:r>
            <a:endParaRPr sz="1800"/>
          </a:p>
          <a:p>
            <a:pPr marL="685800" lvl="1" indent="-204787" algn="l" rtl="0">
              <a:lnSpc>
                <a:spcPct val="70000"/>
              </a:lnSpc>
              <a:spcBef>
                <a:spcPts val="1000"/>
              </a:spcBef>
              <a:spcAft>
                <a:spcPts val="0"/>
              </a:spcAft>
              <a:buSzPts val="1425"/>
              <a:buChar char="•"/>
            </a:pPr>
            <a:r>
              <a:rPr lang="en-US" sz="1800"/>
              <a:t>Functional Test</a:t>
            </a:r>
            <a:endParaRPr sz="1800"/>
          </a:p>
          <a:p>
            <a:pPr marL="685800" lvl="1" indent="-204787" algn="l" rtl="0">
              <a:lnSpc>
                <a:spcPct val="70000"/>
              </a:lnSpc>
              <a:spcBef>
                <a:spcPts val="1000"/>
              </a:spcBef>
              <a:spcAft>
                <a:spcPts val="0"/>
              </a:spcAft>
              <a:buSzPts val="1425"/>
              <a:buChar char="•"/>
            </a:pPr>
            <a:r>
              <a:rPr lang="en-US" sz="1800"/>
              <a:t>DAST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(OWASP ZAP) – Output 1</a:t>
            </a:r>
            <a:endParaRPr b="1"/>
          </a:p>
        </p:txBody>
      </p:sp>
      <p:graphicFrame>
        <p:nvGraphicFramePr>
          <p:cNvPr id="235" name="Google Shape;235;p17"/>
          <p:cNvGraphicFramePr/>
          <p:nvPr/>
        </p:nvGraphicFramePr>
        <p:xfrm>
          <a:off x="322923" y="1486502"/>
          <a:ext cx="11688575" cy="3967510"/>
        </p:xfrm>
        <a:graphic>
          <a:graphicData uri="http://schemas.openxmlformats.org/drawingml/2006/table">
            <a:tbl>
              <a:tblPr firstRow="1" bandRow="1">
                <a:noFill/>
                <a:tableStyleId>{24D3B200-A77D-4E0D-9CDF-7FF98E6B689D}</a:tableStyleId>
              </a:tblPr>
              <a:tblGrid>
                <a:gridCol w="874050">
                  <a:extLst>
                    <a:ext uri="{9D8B030D-6E8A-4147-A177-3AD203B41FA5}">
                      <a16:colId xmlns:a16="http://schemas.microsoft.com/office/drawing/2014/main" val="20000"/>
                    </a:ext>
                  </a:extLst>
                </a:gridCol>
                <a:gridCol w="5603325">
                  <a:extLst>
                    <a:ext uri="{9D8B030D-6E8A-4147-A177-3AD203B41FA5}">
                      <a16:colId xmlns:a16="http://schemas.microsoft.com/office/drawing/2014/main" val="20001"/>
                    </a:ext>
                  </a:extLst>
                </a:gridCol>
                <a:gridCol w="52112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a:t>S/N</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Vulnerability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Affected Page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1</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Cross-Domain JavaScript Source File Inclusion [10017]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2</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Missing Anti-clickjacking Header [10020]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3</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X-Content-Type-Options Header Missing [10021]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http://app:8080/CRMMVC/resources/crm.png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4</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User Controllable HTML Element Attribute (Potential XSS) [10031]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(OWASP ZAP) – Output 2</a:t>
            </a:r>
            <a:endParaRPr b="1"/>
          </a:p>
        </p:txBody>
      </p:sp>
      <p:graphicFrame>
        <p:nvGraphicFramePr>
          <p:cNvPr id="241" name="Google Shape;241;p18"/>
          <p:cNvGraphicFramePr/>
          <p:nvPr/>
        </p:nvGraphicFramePr>
        <p:xfrm>
          <a:off x="322923" y="1486502"/>
          <a:ext cx="11688550" cy="5346735"/>
        </p:xfrm>
        <a:graphic>
          <a:graphicData uri="http://schemas.openxmlformats.org/drawingml/2006/table">
            <a:tbl>
              <a:tblPr firstRow="1" bandRow="1">
                <a:noFill/>
                <a:tableStyleId>{24D3B200-A77D-4E0D-9CDF-7FF98E6B689D}</a:tableStyleId>
              </a:tblPr>
              <a:tblGrid>
                <a:gridCol w="874050">
                  <a:extLst>
                    <a:ext uri="{9D8B030D-6E8A-4147-A177-3AD203B41FA5}">
                      <a16:colId xmlns:a16="http://schemas.microsoft.com/office/drawing/2014/main" val="20000"/>
                    </a:ext>
                  </a:extLst>
                </a:gridCol>
                <a:gridCol w="5709800">
                  <a:extLst>
                    <a:ext uri="{9D8B030D-6E8A-4147-A177-3AD203B41FA5}">
                      <a16:colId xmlns:a16="http://schemas.microsoft.com/office/drawing/2014/main" val="20001"/>
                    </a:ext>
                  </a:extLst>
                </a:gridCol>
                <a:gridCol w="51047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a:t>S/N</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Vulnerability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Affected Page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5</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Content Security Policy (CSP) Header Not Set [10038] x 6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http://app:8080/robots.txt (404 Not Found)</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http://app:8080/sitemap.xml (404 Not Found)</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6</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Cookie without SameSite Attribute [10054]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7</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Modern Web Application [10109]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8</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Absence of Anti-CSRF Tokens [10202]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9</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Loosely Scoped Cookie [90033]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(302 Found)</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252865d3f1_2_0"/>
          <p:cNvSpPr txBox="1">
            <a:spLocks noGrp="1"/>
          </p:cNvSpPr>
          <p:nvPr>
            <p:ph type="title"/>
          </p:nvPr>
        </p:nvSpPr>
        <p:spPr>
          <a:xfrm>
            <a:off x="484700" y="329050"/>
            <a:ext cx="115548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100" b="1"/>
              <a:t>WebSecurityConfig.java class &amp; web.xml file to address issues highlighted by owasp zap scan</a:t>
            </a:r>
            <a:endParaRPr sz="4100" b="1"/>
          </a:p>
        </p:txBody>
      </p:sp>
      <p:pic>
        <p:nvPicPr>
          <p:cNvPr id="247" name="Google Shape;247;g1252865d3f1_2_0"/>
          <p:cNvPicPr preferRelativeResize="0"/>
          <p:nvPr/>
        </p:nvPicPr>
        <p:blipFill>
          <a:blip r:embed="rId3">
            <a:alphaModFix/>
          </a:blip>
          <a:stretch>
            <a:fillRect/>
          </a:stretch>
        </p:blipFill>
        <p:spPr>
          <a:xfrm>
            <a:off x="152400" y="1654750"/>
            <a:ext cx="5774070" cy="4571999"/>
          </a:xfrm>
          <a:prstGeom prst="rect">
            <a:avLst/>
          </a:prstGeom>
          <a:noFill/>
          <a:ln>
            <a:noFill/>
          </a:ln>
        </p:spPr>
      </p:pic>
      <p:pic>
        <p:nvPicPr>
          <p:cNvPr id="248" name="Google Shape;248;g1252865d3f1_2_0"/>
          <p:cNvPicPr preferRelativeResize="0"/>
          <p:nvPr/>
        </p:nvPicPr>
        <p:blipFill>
          <a:blip r:embed="rId4">
            <a:alphaModFix/>
          </a:blip>
          <a:stretch>
            <a:fillRect/>
          </a:stretch>
        </p:blipFill>
        <p:spPr>
          <a:xfrm>
            <a:off x="6078770" y="1654750"/>
            <a:ext cx="5960730" cy="4572001"/>
          </a:xfrm>
          <a:prstGeom prst="rect">
            <a:avLst/>
          </a:prstGeom>
          <a:noFill/>
          <a:ln>
            <a:noFill/>
          </a:ln>
        </p:spPr>
      </p:pic>
      <p:sp>
        <p:nvSpPr>
          <p:cNvPr id="249" name="Google Shape;249;g1252865d3f1_2_0"/>
          <p:cNvSpPr/>
          <p:nvPr/>
        </p:nvSpPr>
        <p:spPr>
          <a:xfrm>
            <a:off x="6298000" y="4249175"/>
            <a:ext cx="5187000" cy="1190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g1252865d3f1_2_0"/>
          <p:cNvSpPr/>
          <p:nvPr/>
        </p:nvSpPr>
        <p:spPr>
          <a:xfrm>
            <a:off x="354400" y="4096775"/>
            <a:ext cx="5187000" cy="2049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1252865d3f1_2_0"/>
          <p:cNvSpPr/>
          <p:nvPr/>
        </p:nvSpPr>
        <p:spPr>
          <a:xfrm>
            <a:off x="354400" y="1825200"/>
            <a:ext cx="5187000" cy="1760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gtEl>
                                        <p:attrNameLst>
                                          <p:attrName>style.visibility</p:attrName>
                                        </p:attrNameLst>
                                      </p:cBhvr>
                                      <p:to>
                                        <p:strVal val="visible"/>
                                      </p:to>
                                    </p:set>
                                    <p:animEffect transition="in" filter="fade">
                                      <p:cBhvr>
                                        <p:cTn id="12"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(OWASP ZAP) – Fix</a:t>
            </a:r>
            <a:endParaRPr b="1"/>
          </a:p>
        </p:txBody>
      </p:sp>
      <p:graphicFrame>
        <p:nvGraphicFramePr>
          <p:cNvPr id="257" name="Google Shape;257;p19"/>
          <p:cNvGraphicFramePr/>
          <p:nvPr/>
        </p:nvGraphicFramePr>
        <p:xfrm>
          <a:off x="322923" y="1486502"/>
          <a:ext cx="11688575" cy="3671570"/>
        </p:xfrm>
        <a:graphic>
          <a:graphicData uri="http://schemas.openxmlformats.org/drawingml/2006/table">
            <a:tbl>
              <a:tblPr firstRow="1" bandRow="1">
                <a:noFill/>
                <a:tableStyleId>{24D3B200-A77D-4E0D-9CDF-7FF98E6B689D}</a:tableStyleId>
              </a:tblPr>
              <a:tblGrid>
                <a:gridCol w="874050">
                  <a:extLst>
                    <a:ext uri="{9D8B030D-6E8A-4147-A177-3AD203B41FA5}">
                      <a16:colId xmlns:a16="http://schemas.microsoft.com/office/drawing/2014/main" val="20000"/>
                    </a:ext>
                  </a:extLst>
                </a:gridCol>
                <a:gridCol w="5603325">
                  <a:extLst>
                    <a:ext uri="{9D8B030D-6E8A-4147-A177-3AD203B41FA5}">
                      <a16:colId xmlns:a16="http://schemas.microsoft.com/office/drawing/2014/main" val="20001"/>
                    </a:ext>
                  </a:extLst>
                </a:gridCol>
                <a:gridCol w="52112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a:t>S/N</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Vulnerability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Fix</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1</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Cross-Domain JavaScript Source File Inclusion [10017]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Added </a:t>
                      </a:r>
                      <a:r>
                        <a:rPr lang="en-US" sz="1800" b="0" i="0">
                          <a:solidFill>
                            <a:schemeClr val="dk1"/>
                          </a:solidFill>
                          <a:latin typeface="Calibri"/>
                          <a:ea typeface="Calibri"/>
                          <a:cs typeface="Calibri"/>
                          <a:sym typeface="Calibri"/>
                        </a:rPr>
                        <a:t>Content-Security-Policy ‘script-src’</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2</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Missing Anti-clickjacking Header [10020]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Added </a:t>
                      </a:r>
                      <a:r>
                        <a:rPr lang="en-US" sz="1800" b="0" i="0">
                          <a:solidFill>
                            <a:schemeClr val="dk1"/>
                          </a:solidFill>
                          <a:latin typeface="Calibri"/>
                          <a:ea typeface="Calibri"/>
                          <a:cs typeface="Calibri"/>
                          <a:sym typeface="Calibri"/>
                        </a:rPr>
                        <a:t>Content-Security-Policy ‘frame-ancestors’</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3</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X-Content-Type-Options Header Missing [10021]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Enabled X-Content-Type-Options in Spring Security</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5</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Content Security Policy (CSP) Header Not Set [10038] x 6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a:solidFill>
                            <a:srgbClr val="000000"/>
                          </a:solidFill>
                          <a:latin typeface="Calibri"/>
                          <a:ea typeface="Calibri"/>
                          <a:cs typeface="Calibri"/>
                          <a:sym typeface="Calibri"/>
                        </a:rPr>
                        <a:t>Added </a:t>
                      </a:r>
                      <a:r>
                        <a:rPr lang="en-US" sz="1800" b="0" i="0">
                          <a:solidFill>
                            <a:schemeClr val="dk1"/>
                          </a:solidFill>
                          <a:latin typeface="Calibri"/>
                          <a:ea typeface="Calibri"/>
                          <a:cs typeface="Calibri"/>
                          <a:sym typeface="Calibri"/>
                        </a:rPr>
                        <a:t>Content-Security-Policy ‘default-src’ on pages. </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6</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Cookie without SameSite Attribute [10054]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Added SameSite Cookie flag</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19375">
                <a:tc>
                  <a:txBody>
                    <a:bodyPr/>
                    <a:lstStyle/>
                    <a:p>
                      <a:pPr marL="0" marR="0" lvl="0" indent="0" algn="l" rtl="0">
                        <a:spcBef>
                          <a:spcPts val="0"/>
                        </a:spcBef>
                        <a:spcAft>
                          <a:spcPts val="0"/>
                        </a:spcAft>
                        <a:buNone/>
                      </a:pPr>
                      <a:r>
                        <a:rPr lang="en-US" sz="1800">
                          <a:latin typeface="Calibri"/>
                          <a:ea typeface="Calibri"/>
                          <a:cs typeface="Calibri"/>
                          <a:sym typeface="Calibri"/>
                        </a:rPr>
                        <a:t>8</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Absence of Anti-CSRF Tokens [10202]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Enabled Anti-CSRF Tokens in Spring Security</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9</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Loosely Scoped Cookie [90033]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Added Domain and Path scope to all session cookies</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a:spLocks noGrp="1"/>
          </p:cNvSpPr>
          <p:nvPr>
            <p:ph type="title"/>
          </p:nvPr>
        </p:nvSpPr>
        <p:spPr>
          <a:xfrm>
            <a:off x="838199" y="365125"/>
            <a:ext cx="1103087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(OWASP ZAP) – Not Fixed and Acceptance</a:t>
            </a:r>
            <a:endParaRPr b="1"/>
          </a:p>
        </p:txBody>
      </p:sp>
      <p:graphicFrame>
        <p:nvGraphicFramePr>
          <p:cNvPr id="263" name="Google Shape;263;p20"/>
          <p:cNvGraphicFramePr/>
          <p:nvPr/>
        </p:nvGraphicFramePr>
        <p:xfrm>
          <a:off x="322923" y="1867502"/>
          <a:ext cx="11688575" cy="3418870"/>
        </p:xfrm>
        <a:graphic>
          <a:graphicData uri="http://schemas.openxmlformats.org/drawingml/2006/table">
            <a:tbl>
              <a:tblPr firstRow="1" bandRow="1">
                <a:noFill/>
                <a:tableStyleId>{24D3B200-A77D-4E0D-9CDF-7FF98E6B689D}</a:tableStyleId>
              </a:tblPr>
              <a:tblGrid>
                <a:gridCol w="604525">
                  <a:extLst>
                    <a:ext uri="{9D8B030D-6E8A-4147-A177-3AD203B41FA5}">
                      <a16:colId xmlns:a16="http://schemas.microsoft.com/office/drawing/2014/main" val="20000"/>
                    </a:ext>
                  </a:extLst>
                </a:gridCol>
                <a:gridCol w="3875500">
                  <a:extLst>
                    <a:ext uri="{9D8B030D-6E8A-4147-A177-3AD203B41FA5}">
                      <a16:colId xmlns:a16="http://schemas.microsoft.com/office/drawing/2014/main" val="20001"/>
                    </a:ext>
                  </a:extLst>
                </a:gridCol>
                <a:gridCol w="4123350">
                  <a:extLst>
                    <a:ext uri="{9D8B030D-6E8A-4147-A177-3AD203B41FA5}">
                      <a16:colId xmlns:a16="http://schemas.microsoft.com/office/drawing/2014/main" val="20002"/>
                    </a:ext>
                  </a:extLst>
                </a:gridCol>
                <a:gridCol w="3085200">
                  <a:extLst>
                    <a:ext uri="{9D8B030D-6E8A-4147-A177-3AD203B41FA5}">
                      <a16:colId xmlns:a16="http://schemas.microsoft.com/office/drawing/2014/main" val="20003"/>
                    </a:ext>
                  </a:extLst>
                </a:gridCol>
              </a:tblGrid>
              <a:tr h="370850">
                <a:tc>
                  <a:txBody>
                    <a:bodyPr/>
                    <a:lstStyle/>
                    <a:p>
                      <a:pPr marL="0" marR="0" lvl="0" indent="0" algn="ctr" rtl="0">
                        <a:spcBef>
                          <a:spcPts val="0"/>
                        </a:spcBef>
                        <a:spcAft>
                          <a:spcPts val="0"/>
                        </a:spcAft>
                        <a:buNone/>
                      </a:pPr>
                      <a:r>
                        <a:rPr lang="en-US" sz="1800"/>
                        <a:t>S/N</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Vulnerability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Affected Page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Rationale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4</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User Controllable HTML Element Attribute (Potential XSS) [10031]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False positive from code review.</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7</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Modern Web Application [10109]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False positive</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9</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Loosely Scoped Cookie [90033]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False positive. Non-cookie pages.</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10*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CSP: Wildcard Directive [10055]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a:solidFill>
                            <a:srgbClr val="000000"/>
                          </a:solidFill>
                          <a:latin typeface="Calibri"/>
                          <a:ea typeface="Calibri"/>
                          <a:cs typeface="Calibri"/>
                          <a:sym typeface="Calibri"/>
                        </a:rPr>
                        <a:t>False positive. *</a:t>
                      </a:r>
                      <a:r>
                        <a:rPr lang="en-US" sz="1800" b="0" i="1" u="none" strike="noStrike">
                          <a:solidFill>
                            <a:srgbClr val="000000"/>
                          </a:solidFill>
                          <a:latin typeface="Calibri"/>
                          <a:ea typeface="Calibri"/>
                          <a:cs typeface="Calibri"/>
                          <a:sym typeface="Calibri"/>
                        </a:rPr>
                        <a:t>New item.</a:t>
                      </a:r>
                      <a:endParaRPr/>
                    </a:p>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21" descr="A picture containing blur&#10;&#10;Description automatically generated"/>
          <p:cNvPicPr preferRelativeResize="0"/>
          <p:nvPr/>
        </p:nvPicPr>
        <p:blipFill rotWithShape="1">
          <a:blip r:embed="rId3">
            <a:alphaModFix/>
          </a:blip>
          <a:srcRect/>
          <a:stretch/>
        </p:blipFill>
        <p:spPr>
          <a:xfrm>
            <a:off x="753717" y="1851967"/>
            <a:ext cx="6583680" cy="3716015"/>
          </a:xfrm>
          <a:prstGeom prst="rect">
            <a:avLst/>
          </a:prstGeom>
          <a:noFill/>
          <a:ln>
            <a:noFill/>
          </a:ln>
        </p:spPr>
      </p:pic>
      <p:sp>
        <p:nvSpPr>
          <p:cNvPr id="269" name="Google Shape;26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Problem faced (Broken pipeline)</a:t>
            </a:r>
            <a:endParaRPr/>
          </a:p>
        </p:txBody>
      </p:sp>
      <p:sp>
        <p:nvSpPr>
          <p:cNvPr id="270" name="Google Shape;270;p21"/>
          <p:cNvSpPr/>
          <p:nvPr/>
        </p:nvSpPr>
        <p:spPr>
          <a:xfrm>
            <a:off x="479397" y="1606857"/>
            <a:ext cx="7132320" cy="420624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271" name="Google Shape;271;p21"/>
          <p:cNvGraphicFramePr/>
          <p:nvPr/>
        </p:nvGraphicFramePr>
        <p:xfrm>
          <a:off x="7970520" y="1606855"/>
          <a:ext cx="4032100" cy="4381345"/>
        </p:xfrm>
        <a:graphic>
          <a:graphicData uri="http://schemas.openxmlformats.org/drawingml/2006/table">
            <a:tbl>
              <a:tblPr firstRow="1" bandRow="1">
                <a:noFill/>
                <a:tableStyleId>{24D3B200-A77D-4E0D-9CDF-7FF98E6B689D}</a:tableStyleId>
              </a:tblPr>
              <a:tblGrid>
                <a:gridCol w="1701275">
                  <a:extLst>
                    <a:ext uri="{9D8B030D-6E8A-4147-A177-3AD203B41FA5}">
                      <a16:colId xmlns:a16="http://schemas.microsoft.com/office/drawing/2014/main" val="20000"/>
                    </a:ext>
                  </a:extLst>
                </a:gridCol>
                <a:gridCol w="2330825">
                  <a:extLst>
                    <a:ext uri="{9D8B030D-6E8A-4147-A177-3AD203B41FA5}">
                      <a16:colId xmlns:a16="http://schemas.microsoft.com/office/drawing/2014/main" val="20001"/>
                    </a:ext>
                  </a:extLst>
                </a:gridCol>
              </a:tblGrid>
              <a:tr h="826875">
                <a:tc>
                  <a:txBody>
                    <a:bodyPr/>
                    <a:lstStyle/>
                    <a:p>
                      <a:pPr marL="0" marR="0" lvl="0" indent="0" algn="ctr" rtl="0">
                        <a:spcBef>
                          <a:spcPts val="0"/>
                        </a:spcBef>
                        <a:spcAft>
                          <a:spcPts val="0"/>
                        </a:spcAft>
                        <a:buNone/>
                      </a:pPr>
                      <a:r>
                        <a:rPr lang="en-US" sz="1800"/>
                        <a:t>Node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Problem faced</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26875">
                <a:tc>
                  <a:txBody>
                    <a:bodyPr/>
                    <a:lstStyle/>
                    <a:p>
                      <a:pPr marL="0" marR="0" lvl="0" indent="0" algn="l" rtl="0">
                        <a:spcBef>
                          <a:spcPts val="0"/>
                        </a:spcBef>
                        <a:spcAft>
                          <a:spcPts val="0"/>
                        </a:spcAft>
                        <a:buNone/>
                      </a:pPr>
                      <a:r>
                        <a:rPr lang="en-US" sz="1800"/>
                        <a:t>Build</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Challenges with legacy Spring Framework and Dependencies</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26875">
                <a:tc>
                  <a:txBody>
                    <a:bodyPr/>
                    <a:lstStyle/>
                    <a:p>
                      <a:pPr marL="0" marR="0" lvl="0" indent="0" algn="l" rtl="0">
                        <a:spcBef>
                          <a:spcPts val="0"/>
                        </a:spcBef>
                        <a:spcAft>
                          <a:spcPts val="0"/>
                        </a:spcAft>
                        <a:buNone/>
                      </a:pPr>
                      <a:r>
                        <a:rPr lang="en-US" sz="1800"/>
                        <a:t>SAST</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Finding the right SAST for Java / Spring MVC</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26875">
                <a:tc>
                  <a:txBody>
                    <a:bodyPr/>
                    <a:lstStyle/>
                    <a:p>
                      <a:pPr marL="0" marR="0" lvl="0" indent="0" algn="l" rtl="0">
                        <a:spcBef>
                          <a:spcPts val="0"/>
                        </a:spcBef>
                        <a:spcAft>
                          <a:spcPts val="0"/>
                        </a:spcAft>
                        <a:buNone/>
                      </a:pPr>
                      <a:r>
                        <a:rPr lang="en-US" sz="1800"/>
                        <a:t>Functional Test</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Legacy database dump, syntax and collation issue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898775">
                <a:tc>
                  <a:txBody>
                    <a:bodyPr/>
                    <a:lstStyle/>
                    <a:p>
                      <a:pPr marL="0" marR="0" lvl="0" indent="0" algn="l" rtl="0">
                        <a:spcBef>
                          <a:spcPts val="0"/>
                        </a:spcBef>
                        <a:spcAft>
                          <a:spcPts val="0"/>
                        </a:spcAft>
                        <a:buNone/>
                      </a:pPr>
                      <a:r>
                        <a:rPr lang="en-US" sz="1800"/>
                        <a:t>DAST</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Error code 404, unable to find sub-directory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72" name="Google Shape;272;p21"/>
          <p:cNvSpPr txBox="1"/>
          <p:nvPr/>
        </p:nvSpPr>
        <p:spPr>
          <a:xfrm>
            <a:off x="1031069" y="2122984"/>
            <a:ext cx="417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t>
            </a:r>
            <a:endParaRPr>
              <a:solidFill>
                <a:schemeClr val="lt1"/>
              </a:solidFill>
            </a:endParaRPr>
          </a:p>
        </p:txBody>
      </p:sp>
      <p:sp>
        <p:nvSpPr>
          <p:cNvPr id="273" name="Google Shape;273;p21"/>
          <p:cNvSpPr txBox="1"/>
          <p:nvPr/>
        </p:nvSpPr>
        <p:spPr>
          <a:xfrm>
            <a:off x="2459819" y="3063643"/>
            <a:ext cx="417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t>
            </a:r>
            <a:endParaRPr>
              <a:solidFill>
                <a:schemeClr val="lt1"/>
              </a:solidFill>
            </a:endParaRPr>
          </a:p>
        </p:txBody>
      </p:sp>
      <p:sp>
        <p:nvSpPr>
          <p:cNvPr id="274" name="Google Shape;274;p21"/>
          <p:cNvSpPr txBox="1"/>
          <p:nvPr/>
        </p:nvSpPr>
        <p:spPr>
          <a:xfrm>
            <a:off x="2459819" y="4966158"/>
            <a:ext cx="417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t>
            </a:r>
            <a:endParaRPr>
              <a:solidFill>
                <a:schemeClr val="lt1"/>
              </a:solidFill>
            </a:endParaRPr>
          </a:p>
        </p:txBody>
      </p:sp>
      <p:sp>
        <p:nvSpPr>
          <p:cNvPr id="275" name="Google Shape;275;p21"/>
          <p:cNvSpPr txBox="1"/>
          <p:nvPr/>
        </p:nvSpPr>
        <p:spPr>
          <a:xfrm>
            <a:off x="6769318" y="2122984"/>
            <a:ext cx="417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24c6464aef_1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Build Process</a:t>
            </a:r>
            <a:endParaRPr/>
          </a:p>
        </p:txBody>
      </p:sp>
      <p:sp>
        <p:nvSpPr>
          <p:cNvPr id="281" name="Google Shape;281;g124c6464aef_1_0"/>
          <p:cNvSpPr txBox="1"/>
          <p:nvPr/>
        </p:nvSpPr>
        <p:spPr>
          <a:xfrm>
            <a:off x="731250" y="1754650"/>
            <a:ext cx="10729500" cy="3016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With a Java webapp, we had to figure out how we could run the WAR file in tomcat, we had to figure out which ports, how exactly do we run the webapp and translating it to a docker compose and dockerfile output. Take away from this process was /resources/application.properties has to tally with db.env and docker-compose.yml e.g</a:t>
            </a:r>
            <a:r>
              <a:rPr lang="en-US" sz="1800" b="1">
                <a:solidFill>
                  <a:schemeClr val="dk1"/>
                </a:solidFill>
                <a:latin typeface="Calibri"/>
                <a:ea typeface="Calibri"/>
                <a:cs typeface="Calibri"/>
                <a:sym typeface="Calibri"/>
              </a:rPr>
              <a:t> </a:t>
            </a:r>
            <a:r>
              <a:rPr lang="en-US" sz="1800" b="1">
                <a:solidFill>
                  <a:schemeClr val="dk1"/>
                </a:solidFill>
                <a:latin typeface="Courier New"/>
                <a:ea typeface="Courier New"/>
                <a:cs typeface="Courier New"/>
                <a:sym typeface="Courier New"/>
              </a:rPr>
              <a:t>jdbc.url=jdbc:mysql://db:3306/crmmvc </a:t>
            </a:r>
            <a:r>
              <a:rPr lang="en-US" sz="1800">
                <a:solidFill>
                  <a:schemeClr val="dk1"/>
                </a:solidFill>
                <a:latin typeface="Calibri"/>
                <a:ea typeface="Calibri"/>
                <a:cs typeface="Calibri"/>
                <a:sym typeface="Calibri"/>
              </a:rPr>
              <a:t>must follow docker-compose.yml services name for db. This connection string issue is very much different from a python web app example given.</a:t>
            </a:r>
            <a:endParaRPr sz="1800" b="1">
              <a:solidFill>
                <a:schemeClr val="dk1"/>
              </a:solidFill>
              <a:latin typeface="Courier New"/>
              <a:ea typeface="Courier New"/>
              <a:cs typeface="Courier New"/>
              <a:sym typeface="Courier New"/>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Dependencies in Spring Framework is defined through the Maven pom.xml file, during upgrade the individual dependencies cause compile errors due to incompatibility which impact our functional test </a:t>
            </a: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endParaRPr>
              <a:latin typeface="Calibri"/>
              <a:ea typeface="Calibri"/>
              <a:cs typeface="Calibri"/>
              <a:sym typeface="Calibri"/>
            </a:endParaRPr>
          </a:p>
        </p:txBody>
      </p:sp>
      <p:pic>
        <p:nvPicPr>
          <p:cNvPr id="282" name="Google Shape;282;g124c6464aef_1_0" descr="Demystifying Spring Boot. The basics of API development in Spring… | by  Jordan Williams | Better Programming"/>
          <p:cNvPicPr preferRelativeResize="0"/>
          <p:nvPr/>
        </p:nvPicPr>
        <p:blipFill rotWithShape="1">
          <a:blip r:embed="rId3">
            <a:alphaModFix/>
          </a:blip>
          <a:srcRect/>
          <a:stretch/>
        </p:blipFill>
        <p:spPr>
          <a:xfrm rot="6905442">
            <a:off x="2108057" y="4427248"/>
            <a:ext cx="1920240" cy="1920240"/>
          </a:xfrm>
          <a:prstGeom prst="rect">
            <a:avLst/>
          </a:prstGeom>
          <a:noFill/>
          <a:ln>
            <a:noFill/>
          </a:ln>
        </p:spPr>
      </p:pic>
      <p:pic>
        <p:nvPicPr>
          <p:cNvPr id="283" name="Google Shape;283;g124c6464aef_1_0"/>
          <p:cNvPicPr preferRelativeResize="0"/>
          <p:nvPr/>
        </p:nvPicPr>
        <p:blipFill>
          <a:blip r:embed="rId4">
            <a:alphaModFix/>
          </a:blip>
          <a:stretch>
            <a:fillRect/>
          </a:stretch>
        </p:blipFill>
        <p:spPr>
          <a:xfrm rot="-1045541">
            <a:off x="8130028" y="4502562"/>
            <a:ext cx="1336500" cy="1769600"/>
          </a:xfrm>
          <a:prstGeom prst="rect">
            <a:avLst/>
          </a:prstGeom>
          <a:noFill/>
          <a:ln>
            <a:noFill/>
          </a:ln>
        </p:spPr>
      </p:pic>
      <p:pic>
        <p:nvPicPr>
          <p:cNvPr id="284" name="Google Shape;284;g124c6464aef_1_0"/>
          <p:cNvPicPr preferRelativeResize="0"/>
          <p:nvPr/>
        </p:nvPicPr>
        <p:blipFill>
          <a:blip r:embed="rId5">
            <a:alphaModFix/>
          </a:blip>
          <a:stretch>
            <a:fillRect/>
          </a:stretch>
        </p:blipFill>
        <p:spPr>
          <a:xfrm rot="-1039650">
            <a:off x="4889480" y="4592025"/>
            <a:ext cx="2095500" cy="159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24c6464aef_1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Process</a:t>
            </a:r>
            <a:endParaRPr/>
          </a:p>
        </p:txBody>
      </p:sp>
      <p:sp>
        <p:nvSpPr>
          <p:cNvPr id="290" name="Google Shape;290;g124c6464aef_1_12"/>
          <p:cNvSpPr txBox="1"/>
          <p:nvPr/>
        </p:nvSpPr>
        <p:spPr>
          <a:xfrm>
            <a:off x="731250" y="1754650"/>
            <a:ext cx="11145900" cy="2293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SAST options available were outdated and some do not fit our CI/CD environment. We had to further explore to find option that fit our CI/CD environment. </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b="1">
                <a:solidFill>
                  <a:schemeClr val="dk1"/>
                </a:solidFill>
                <a:latin typeface="Calibri"/>
                <a:ea typeface="Calibri"/>
                <a:cs typeface="Calibri"/>
                <a:sym typeface="Calibri"/>
              </a:rPr>
              <a:t>CodeQL </a:t>
            </a:r>
            <a:r>
              <a:rPr lang="en-US" sz="1800">
                <a:solidFill>
                  <a:schemeClr val="dk1"/>
                </a:solidFill>
                <a:latin typeface="Calibri"/>
                <a:ea typeface="Calibri"/>
                <a:cs typeface="Calibri"/>
                <a:sym typeface="Calibri"/>
              </a:rPr>
              <a:t>gave us an information overload however the required information can be found in the security tab of Github. Eventually provides us a second opinion for false positivity</a:t>
            </a:r>
            <a:endParaRPr sz="1100" b="1">
              <a:solidFill>
                <a:schemeClr val="dk1"/>
              </a:solidFill>
              <a:latin typeface="Courier New"/>
              <a:ea typeface="Courier New"/>
              <a:cs typeface="Courier New"/>
              <a:sym typeface="Courier New"/>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Decided on using </a:t>
            </a:r>
            <a:r>
              <a:rPr lang="en-US" sz="1800" b="1">
                <a:solidFill>
                  <a:schemeClr val="dk1"/>
                </a:solidFill>
                <a:latin typeface="Calibri"/>
                <a:ea typeface="Calibri"/>
                <a:cs typeface="Calibri"/>
                <a:sym typeface="Calibri"/>
              </a:rPr>
              <a:t>Snyk Code</a:t>
            </a:r>
            <a:r>
              <a:rPr lang="en-US" sz="1800">
                <a:solidFill>
                  <a:schemeClr val="dk1"/>
                </a:solidFill>
                <a:latin typeface="Calibri"/>
                <a:ea typeface="Calibri"/>
                <a:cs typeface="Calibri"/>
                <a:sym typeface="Calibri"/>
              </a:rPr>
              <a:t> (Free) which is the best option, however it has limited runs for free account</a:t>
            </a: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endParaRPr>
              <a:latin typeface="Calibri"/>
              <a:ea typeface="Calibri"/>
              <a:cs typeface="Calibri"/>
              <a:sym typeface="Calibri"/>
            </a:endParaRPr>
          </a:p>
        </p:txBody>
      </p:sp>
      <p:pic>
        <p:nvPicPr>
          <p:cNvPr id="291" name="Google Shape;291;g124c6464aef_1_12"/>
          <p:cNvPicPr preferRelativeResize="0"/>
          <p:nvPr/>
        </p:nvPicPr>
        <p:blipFill>
          <a:blip r:embed="rId3">
            <a:alphaModFix/>
          </a:blip>
          <a:stretch>
            <a:fillRect/>
          </a:stretch>
        </p:blipFill>
        <p:spPr>
          <a:xfrm rot="9152858">
            <a:off x="4120625" y="4701250"/>
            <a:ext cx="2184325" cy="1674650"/>
          </a:xfrm>
          <a:prstGeom prst="rect">
            <a:avLst/>
          </a:prstGeom>
          <a:noFill/>
          <a:ln>
            <a:noFill/>
          </a:ln>
        </p:spPr>
      </p:pic>
      <p:sp>
        <p:nvSpPr>
          <p:cNvPr id="292" name="Google Shape;292;g124c6464aef_1_12"/>
          <p:cNvSpPr txBox="1"/>
          <p:nvPr/>
        </p:nvSpPr>
        <p:spPr>
          <a:xfrm>
            <a:off x="5718675" y="5991750"/>
            <a:ext cx="10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888888"/>
                </a:solidFill>
                <a:latin typeface="Calibri"/>
                <a:ea typeface="Calibri"/>
                <a:cs typeface="Calibri"/>
                <a:sym typeface="Calibri"/>
              </a:rPr>
              <a:t>FindBugs</a:t>
            </a:r>
            <a:endParaRPr>
              <a:solidFill>
                <a:srgbClr val="888888"/>
              </a:solidFill>
              <a:latin typeface="Calibri"/>
              <a:ea typeface="Calibri"/>
              <a:cs typeface="Calibri"/>
              <a:sym typeface="Calibri"/>
            </a:endParaRPr>
          </a:p>
        </p:txBody>
      </p:sp>
      <p:pic>
        <p:nvPicPr>
          <p:cNvPr id="293" name="Google Shape;293;g124c6464aef_1_12"/>
          <p:cNvPicPr preferRelativeResize="0"/>
          <p:nvPr/>
        </p:nvPicPr>
        <p:blipFill>
          <a:blip r:embed="rId4">
            <a:alphaModFix/>
          </a:blip>
          <a:stretch>
            <a:fillRect/>
          </a:stretch>
        </p:blipFill>
        <p:spPr>
          <a:xfrm rot="-6000856">
            <a:off x="7322613" y="4072735"/>
            <a:ext cx="1452574" cy="1452574"/>
          </a:xfrm>
          <a:prstGeom prst="rect">
            <a:avLst/>
          </a:prstGeom>
          <a:noFill/>
          <a:ln>
            <a:noFill/>
          </a:ln>
        </p:spPr>
      </p:pic>
      <p:sp>
        <p:nvSpPr>
          <p:cNvPr id="294" name="Google Shape;294;g124c6464aef_1_12"/>
          <p:cNvSpPr txBox="1"/>
          <p:nvPr/>
        </p:nvSpPr>
        <p:spPr>
          <a:xfrm>
            <a:off x="7508300" y="5826150"/>
            <a:ext cx="10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888888"/>
                </a:solidFill>
                <a:latin typeface="Calibri"/>
                <a:ea typeface="Calibri"/>
                <a:cs typeface="Calibri"/>
                <a:sym typeface="Calibri"/>
              </a:rPr>
              <a:t>LGTM</a:t>
            </a:r>
            <a:endParaRPr>
              <a:solidFill>
                <a:srgbClr val="888888"/>
              </a:solidFill>
              <a:latin typeface="Calibri"/>
              <a:ea typeface="Calibri"/>
              <a:cs typeface="Calibri"/>
              <a:sym typeface="Calibri"/>
            </a:endParaRPr>
          </a:p>
        </p:txBody>
      </p:sp>
      <p:pic>
        <p:nvPicPr>
          <p:cNvPr id="295" name="Google Shape;295;g124c6464aef_1_12"/>
          <p:cNvPicPr preferRelativeResize="0"/>
          <p:nvPr/>
        </p:nvPicPr>
        <p:blipFill>
          <a:blip r:embed="rId5">
            <a:alphaModFix/>
          </a:blip>
          <a:stretch>
            <a:fillRect/>
          </a:stretch>
        </p:blipFill>
        <p:spPr>
          <a:xfrm>
            <a:off x="1740600" y="3392300"/>
            <a:ext cx="4986989" cy="2195764"/>
          </a:xfrm>
          <a:prstGeom prst="rect">
            <a:avLst/>
          </a:prstGeom>
          <a:noFill/>
          <a:ln>
            <a:noFill/>
          </a:ln>
        </p:spPr>
      </p:pic>
      <p:pic>
        <p:nvPicPr>
          <p:cNvPr id="296" name="Google Shape;296;g124c6464aef_1_12"/>
          <p:cNvPicPr preferRelativeResize="0"/>
          <p:nvPr/>
        </p:nvPicPr>
        <p:blipFill>
          <a:blip r:embed="rId6">
            <a:alphaModFix/>
          </a:blip>
          <a:stretch>
            <a:fillRect/>
          </a:stretch>
        </p:blipFill>
        <p:spPr>
          <a:xfrm rot="7710817">
            <a:off x="900525" y="4092650"/>
            <a:ext cx="2108699" cy="2108699"/>
          </a:xfrm>
          <a:prstGeom prst="rect">
            <a:avLst/>
          </a:prstGeom>
          <a:noFill/>
          <a:ln>
            <a:noFill/>
          </a:ln>
        </p:spPr>
      </p:pic>
      <p:sp>
        <p:nvSpPr>
          <p:cNvPr id="297" name="Google Shape;297;g124c6464aef_1_12"/>
          <p:cNvSpPr txBox="1"/>
          <p:nvPr/>
        </p:nvSpPr>
        <p:spPr>
          <a:xfrm>
            <a:off x="1414275" y="6226350"/>
            <a:ext cx="10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888888"/>
                </a:solidFill>
                <a:latin typeface="Calibri"/>
                <a:ea typeface="Calibri"/>
                <a:cs typeface="Calibri"/>
                <a:sym typeface="Calibri"/>
              </a:rPr>
              <a:t>Graudit</a:t>
            </a:r>
            <a:endParaRPr>
              <a:solidFill>
                <a:srgbClr val="888888"/>
              </a:solidFill>
              <a:latin typeface="Calibri"/>
              <a:ea typeface="Calibri"/>
              <a:cs typeface="Calibri"/>
              <a:sym typeface="Calibri"/>
            </a:endParaRPr>
          </a:p>
        </p:txBody>
      </p:sp>
      <p:pic>
        <p:nvPicPr>
          <p:cNvPr id="298" name="Google Shape;298;g124c6464aef_1_12"/>
          <p:cNvPicPr preferRelativeResize="0"/>
          <p:nvPr/>
        </p:nvPicPr>
        <p:blipFill>
          <a:blip r:embed="rId7">
            <a:alphaModFix/>
          </a:blip>
          <a:stretch>
            <a:fillRect/>
          </a:stretch>
        </p:blipFill>
        <p:spPr>
          <a:xfrm rot="781476">
            <a:off x="9488075" y="3923350"/>
            <a:ext cx="1905000" cy="1905000"/>
          </a:xfrm>
          <a:prstGeom prst="rect">
            <a:avLst/>
          </a:prstGeom>
          <a:noFill/>
          <a:ln>
            <a:noFill/>
          </a:ln>
        </p:spPr>
      </p:pic>
      <p:sp>
        <p:nvSpPr>
          <p:cNvPr id="299" name="Google Shape;299;g124c6464aef_1_12"/>
          <p:cNvSpPr txBox="1"/>
          <p:nvPr/>
        </p:nvSpPr>
        <p:spPr>
          <a:xfrm>
            <a:off x="9899975" y="5826150"/>
            <a:ext cx="10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888888"/>
                </a:solidFill>
                <a:latin typeface="Calibri"/>
                <a:ea typeface="Calibri"/>
                <a:cs typeface="Calibri"/>
                <a:sym typeface="Calibri"/>
              </a:rPr>
              <a:t>CodeQL</a:t>
            </a:r>
            <a:endParaRPr>
              <a:solidFill>
                <a:srgbClr val="888888"/>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124c6464aef_1_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Functional Test Process</a:t>
            </a:r>
            <a:endParaRPr/>
          </a:p>
        </p:txBody>
      </p:sp>
      <p:sp>
        <p:nvSpPr>
          <p:cNvPr id="305" name="Google Shape;305;g124c6464aef_1_17"/>
          <p:cNvSpPr txBox="1"/>
          <p:nvPr/>
        </p:nvSpPr>
        <p:spPr>
          <a:xfrm>
            <a:off x="731250" y="1754650"/>
            <a:ext cx="10729500" cy="2847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Main problem faced was performing the login test. Grappled with the issue of how the application does a successful connection to the database. </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Error 500: Internal server error was presented, there was two issue faced, firstly the </a:t>
            </a:r>
            <a:r>
              <a:rPr lang="en-US" sz="1800" b="1">
                <a:solidFill>
                  <a:schemeClr val="dk1"/>
                </a:solidFill>
                <a:latin typeface="Calibri"/>
                <a:ea typeface="Calibri"/>
                <a:cs typeface="Calibri"/>
                <a:sym typeface="Calibri"/>
              </a:rPr>
              <a:t>database.sql</a:t>
            </a:r>
            <a:r>
              <a:rPr lang="en-US" sz="1800">
                <a:solidFill>
                  <a:schemeClr val="dk1"/>
                </a:solidFill>
                <a:latin typeface="Calibri"/>
                <a:ea typeface="Calibri"/>
                <a:cs typeface="Calibri"/>
                <a:sym typeface="Calibri"/>
              </a:rPr>
              <a:t> from MySQL 5.6 was not dumped correctly thus the database was not created due to syntax ordering and collation. App unable to login to database but fail silently.</a:t>
            </a:r>
            <a:endParaRPr sz="1100" b="1">
              <a:solidFill>
                <a:schemeClr val="dk1"/>
              </a:solidFill>
              <a:latin typeface="Courier New"/>
              <a:ea typeface="Courier New"/>
              <a:cs typeface="Courier New"/>
              <a:sym typeface="Courier New"/>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Connection error: Error was ambiguous, it was related to dockerfile and docker-compose.yml settings. The docker network and services name need to be correct defined.</a:t>
            </a: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endParaRPr>
              <a:latin typeface="Calibri"/>
              <a:ea typeface="Calibri"/>
              <a:cs typeface="Calibri"/>
              <a:sym typeface="Calibri"/>
            </a:endParaRPr>
          </a:p>
        </p:txBody>
      </p:sp>
      <p:pic>
        <p:nvPicPr>
          <p:cNvPr id="306" name="Google Shape;306;g124c6464aef_1_17"/>
          <p:cNvPicPr preferRelativeResize="0"/>
          <p:nvPr/>
        </p:nvPicPr>
        <p:blipFill>
          <a:blip r:embed="rId3">
            <a:alphaModFix/>
          </a:blip>
          <a:stretch>
            <a:fillRect/>
          </a:stretch>
        </p:blipFill>
        <p:spPr>
          <a:xfrm rot="518629">
            <a:off x="2959225" y="4643150"/>
            <a:ext cx="1976875" cy="1976875"/>
          </a:xfrm>
          <a:prstGeom prst="rect">
            <a:avLst/>
          </a:prstGeom>
          <a:noFill/>
          <a:ln>
            <a:noFill/>
          </a:ln>
        </p:spPr>
      </p:pic>
      <p:pic>
        <p:nvPicPr>
          <p:cNvPr id="307" name="Google Shape;307;g124c6464aef_1_17"/>
          <p:cNvPicPr preferRelativeResize="0"/>
          <p:nvPr/>
        </p:nvPicPr>
        <p:blipFill>
          <a:blip r:embed="rId4">
            <a:alphaModFix/>
          </a:blip>
          <a:stretch>
            <a:fillRect/>
          </a:stretch>
        </p:blipFill>
        <p:spPr>
          <a:xfrm rot="-5400000">
            <a:off x="6682002" y="4602260"/>
            <a:ext cx="2058650" cy="2058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124c6464aef_1_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Process</a:t>
            </a:r>
            <a:endParaRPr/>
          </a:p>
        </p:txBody>
      </p:sp>
      <p:sp>
        <p:nvSpPr>
          <p:cNvPr id="313" name="Google Shape;313;g124c6464aef_1_22"/>
          <p:cNvSpPr txBox="1"/>
          <p:nvPr/>
        </p:nvSpPr>
        <p:spPr>
          <a:xfrm>
            <a:off x="731250" y="1754650"/>
            <a:ext cx="10729500" cy="2847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Main issue revolved surrounding using Docker-based ZAP scanning another docker container. We corrected the docker network specified with --net argument. </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Trial and error with using localhost:8080, 127.0.0.1:8080 and app:8080 to access Tomcat web server.</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 ZAP has a limitation with root path / and the workaround was found using Tomcat jsp redirection as we kept seeing error 404 initially. </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endParaRPr>
              <a:latin typeface="Calibri"/>
              <a:ea typeface="Calibri"/>
              <a:cs typeface="Calibri"/>
              <a:sym typeface="Calibri"/>
            </a:endParaRPr>
          </a:p>
        </p:txBody>
      </p:sp>
      <p:pic>
        <p:nvPicPr>
          <p:cNvPr id="314" name="Google Shape;314;g124c6464aef_1_22" descr="Apache Tomcat - Wikipedia"/>
          <p:cNvPicPr preferRelativeResize="0"/>
          <p:nvPr/>
        </p:nvPicPr>
        <p:blipFill rotWithShape="1">
          <a:blip r:embed="rId3">
            <a:alphaModFix/>
          </a:blip>
          <a:srcRect/>
          <a:stretch/>
        </p:blipFill>
        <p:spPr>
          <a:xfrm rot="9017155">
            <a:off x="8564303" y="4294992"/>
            <a:ext cx="2285999" cy="1617347"/>
          </a:xfrm>
          <a:prstGeom prst="rect">
            <a:avLst/>
          </a:prstGeom>
          <a:noFill/>
          <a:ln>
            <a:noFill/>
          </a:ln>
        </p:spPr>
      </p:pic>
      <p:pic>
        <p:nvPicPr>
          <p:cNvPr id="315" name="Google Shape;315;g124c6464aef_1_22" descr="Whale-Logo332_5 - Docker"/>
          <p:cNvPicPr preferRelativeResize="0"/>
          <p:nvPr/>
        </p:nvPicPr>
        <p:blipFill rotWithShape="1">
          <a:blip r:embed="rId4">
            <a:alphaModFix/>
          </a:blip>
          <a:srcRect/>
          <a:stretch/>
        </p:blipFill>
        <p:spPr>
          <a:xfrm rot="-10398385">
            <a:off x="4826712" y="4315338"/>
            <a:ext cx="2286001" cy="1708126"/>
          </a:xfrm>
          <a:prstGeom prst="rect">
            <a:avLst/>
          </a:prstGeom>
          <a:noFill/>
          <a:ln>
            <a:noFill/>
          </a:ln>
        </p:spPr>
      </p:pic>
      <p:pic>
        <p:nvPicPr>
          <p:cNvPr id="316" name="Google Shape;316;g124c6464aef_1_22"/>
          <p:cNvPicPr preferRelativeResize="0"/>
          <p:nvPr/>
        </p:nvPicPr>
        <p:blipFill>
          <a:blip r:embed="rId5">
            <a:alphaModFix/>
          </a:blip>
          <a:stretch>
            <a:fillRect/>
          </a:stretch>
        </p:blipFill>
        <p:spPr>
          <a:xfrm rot="-8100000">
            <a:off x="1687150" y="4062275"/>
            <a:ext cx="2505050" cy="250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 – Description</a:t>
            </a:r>
            <a:endParaRPr/>
          </a:p>
        </p:txBody>
      </p:sp>
      <p:sp>
        <p:nvSpPr>
          <p:cNvPr id="100" name="Google Shape;100;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92100" algn="l" rtl="0">
              <a:spcBef>
                <a:spcPts val="0"/>
              </a:spcBef>
              <a:spcAft>
                <a:spcPts val="0"/>
              </a:spcAft>
              <a:buSzPts val="2800"/>
              <a:buChar char="•"/>
            </a:pPr>
            <a:r>
              <a:rPr lang="en-US"/>
              <a:t>Simple Content Management System (CMS)</a:t>
            </a:r>
            <a:br>
              <a:rPr lang="en-US"/>
            </a:br>
            <a:endParaRPr/>
          </a:p>
          <a:p>
            <a:pPr marL="228600" lvl="0" indent="-228600" algn="l" rtl="0">
              <a:lnSpc>
                <a:spcPct val="90000"/>
              </a:lnSpc>
              <a:spcBef>
                <a:spcPts val="0"/>
              </a:spcBef>
              <a:spcAft>
                <a:spcPts val="0"/>
              </a:spcAft>
              <a:buClr>
                <a:schemeClr val="dk1"/>
              </a:buClr>
              <a:buSzPts val="2800"/>
              <a:buChar char="•"/>
            </a:pPr>
            <a:r>
              <a:rPr lang="en-US"/>
              <a:t>A web application that have login functionality and simple role-based access control capabilities (roles such as admin and editor).</a:t>
            </a:r>
            <a:endParaRPr/>
          </a:p>
          <a:p>
            <a:pPr marL="228600" lvl="0" indent="0" algn="l" rtl="0">
              <a:lnSpc>
                <a:spcPct val="90000"/>
              </a:lnSpc>
              <a:spcBef>
                <a:spcPts val="0"/>
              </a:spcBef>
              <a:spcAft>
                <a:spcPts val="0"/>
              </a:spcAft>
              <a:buNone/>
            </a:pPr>
            <a:endParaRPr/>
          </a:p>
          <a:p>
            <a:pPr marL="228600" lvl="0" indent="-228600" algn="l" rtl="0">
              <a:lnSpc>
                <a:spcPct val="90000"/>
              </a:lnSpc>
              <a:spcBef>
                <a:spcPts val="1000"/>
              </a:spcBef>
              <a:spcAft>
                <a:spcPts val="0"/>
              </a:spcAft>
              <a:buClr>
                <a:schemeClr val="dk1"/>
              </a:buClr>
              <a:buSzPts val="2800"/>
              <a:buChar char="•"/>
            </a:pPr>
            <a:r>
              <a:rPr lang="en-US"/>
              <a:t>It allows user to view, create, edit and delete posts that have file upload capability.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g124c6464aef_0_18" descr="A picture containing icon&#10;&#10;Description automatically generated"/>
          <p:cNvPicPr preferRelativeResize="0"/>
          <p:nvPr/>
        </p:nvPicPr>
        <p:blipFill rotWithShape="1">
          <a:blip r:embed="rId3">
            <a:alphaModFix/>
          </a:blip>
          <a:srcRect/>
          <a:stretch/>
        </p:blipFill>
        <p:spPr>
          <a:xfrm>
            <a:off x="2804217" y="1935946"/>
            <a:ext cx="6583680" cy="3716011"/>
          </a:xfrm>
          <a:prstGeom prst="rect">
            <a:avLst/>
          </a:prstGeom>
          <a:noFill/>
          <a:ln>
            <a:noFill/>
          </a:ln>
        </p:spPr>
      </p:pic>
      <p:sp>
        <p:nvSpPr>
          <p:cNvPr id="322" name="Google Shape;322;g124c6464aef_0_18"/>
          <p:cNvSpPr/>
          <p:nvPr/>
        </p:nvSpPr>
        <p:spPr>
          <a:xfrm>
            <a:off x="2529897" y="1690832"/>
            <a:ext cx="7132200" cy="420630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 name="Google Shape;323;g124c6464aef_0_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Endstate of CI/CD Pipeline</a:t>
            </a:r>
            <a:endParaRPr/>
          </a:p>
        </p:txBody>
      </p:sp>
      <p:sp>
        <p:nvSpPr>
          <p:cNvPr id="324" name="Google Shape;324;g124c6464aef_0_18"/>
          <p:cNvSpPr txBox="1"/>
          <p:nvPr/>
        </p:nvSpPr>
        <p:spPr>
          <a:xfrm>
            <a:off x="3095394" y="2345559"/>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b="1">
                <a:solidFill>
                  <a:schemeClr val="lt1"/>
                </a:solidFill>
              </a:rPr>
              <a:t>✓</a:t>
            </a:r>
            <a:endParaRPr sz="1800" b="1">
              <a:solidFill>
                <a:schemeClr val="lt1"/>
              </a:solidFill>
            </a:endParaRPr>
          </a:p>
        </p:txBody>
      </p:sp>
      <p:sp>
        <p:nvSpPr>
          <p:cNvPr id="325" name="Google Shape;325;g124c6464aef_0_18"/>
          <p:cNvSpPr txBox="1"/>
          <p:nvPr/>
        </p:nvSpPr>
        <p:spPr>
          <a:xfrm>
            <a:off x="4510319" y="32906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26" name="Google Shape;326;g124c6464aef_0_18"/>
          <p:cNvSpPr txBox="1"/>
          <p:nvPr/>
        </p:nvSpPr>
        <p:spPr>
          <a:xfrm>
            <a:off x="4510319" y="521353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27" name="Google Shape;327;g124c6464aef_0_18"/>
          <p:cNvSpPr txBox="1"/>
          <p:nvPr/>
        </p:nvSpPr>
        <p:spPr>
          <a:xfrm>
            <a:off x="8833643" y="2345559"/>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28" name="Google Shape;328;g124c6464aef_0_18"/>
          <p:cNvSpPr txBox="1"/>
          <p:nvPr/>
        </p:nvSpPr>
        <p:spPr>
          <a:xfrm>
            <a:off x="4510319" y="2376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29" name="Google Shape;329;g124c6464aef_0_18"/>
          <p:cNvSpPr txBox="1"/>
          <p:nvPr/>
        </p:nvSpPr>
        <p:spPr>
          <a:xfrm>
            <a:off x="5958119" y="2376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30" name="Google Shape;330;g124c6464aef_0_18"/>
          <p:cNvSpPr txBox="1"/>
          <p:nvPr/>
        </p:nvSpPr>
        <p:spPr>
          <a:xfrm>
            <a:off x="7405919" y="2376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31" name="Google Shape;331;g124c6464aef_0_18"/>
          <p:cNvSpPr txBox="1"/>
          <p:nvPr/>
        </p:nvSpPr>
        <p:spPr>
          <a:xfrm>
            <a:off x="4510319" y="4281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32" name="Google Shape;332;g124c6464aef_0_18"/>
          <p:cNvSpPr txBox="1"/>
          <p:nvPr/>
        </p:nvSpPr>
        <p:spPr>
          <a:xfrm>
            <a:off x="3062519" y="4281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6"/>
        <p:cNvGrpSpPr/>
        <p:nvPr/>
      </p:nvGrpSpPr>
      <p:grpSpPr>
        <a:xfrm>
          <a:off x="0" y="0"/>
          <a:ext cx="0" cy="0"/>
          <a:chOff x="0" y="0"/>
          <a:chExt cx="0" cy="0"/>
        </a:xfrm>
      </p:grpSpPr>
      <p:pic>
        <p:nvPicPr>
          <p:cNvPr id="337" name="Google Shape;337;g124c6464aef_0_42" descr="What is CI/CD?"/>
          <p:cNvPicPr preferRelativeResize="0"/>
          <p:nvPr/>
        </p:nvPicPr>
        <p:blipFill rotWithShape="1">
          <a:blip r:embed="rId3">
            <a:alphaModFix/>
          </a:blip>
          <a:srcRect/>
          <a:stretch/>
        </p:blipFill>
        <p:spPr>
          <a:xfrm>
            <a:off x="5630412" y="2521663"/>
            <a:ext cx="6400801" cy="3063633"/>
          </a:xfrm>
          <a:prstGeom prst="rect">
            <a:avLst/>
          </a:prstGeom>
          <a:noFill/>
          <a:ln>
            <a:noFill/>
          </a:ln>
        </p:spPr>
      </p:pic>
      <p:sp>
        <p:nvSpPr>
          <p:cNvPr id="338" name="Google Shape;338;g124c6464aef_0_42"/>
          <p:cNvSpPr txBox="1">
            <a:spLocks noGrp="1"/>
          </p:cNvSpPr>
          <p:nvPr>
            <p:ph type="ctrTitle"/>
          </p:nvPr>
        </p:nvSpPr>
        <p:spPr>
          <a:xfrm>
            <a:off x="1094095" y="851517"/>
            <a:ext cx="5238600" cy="2991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b="1"/>
              <a:t>Thank You!</a:t>
            </a:r>
            <a:endParaRPr b="1"/>
          </a:p>
        </p:txBody>
      </p:sp>
      <p:pic>
        <p:nvPicPr>
          <p:cNvPr id="339" name="Google Shape;339;g124c6464aef_0_42" descr="Whale-Logo332_5 - Docker"/>
          <p:cNvPicPr preferRelativeResize="0"/>
          <p:nvPr/>
        </p:nvPicPr>
        <p:blipFill rotWithShape="1">
          <a:blip r:embed="rId4">
            <a:alphaModFix/>
          </a:blip>
          <a:srcRect/>
          <a:stretch/>
        </p:blipFill>
        <p:spPr>
          <a:xfrm>
            <a:off x="7144060" y="2476431"/>
            <a:ext cx="3657600" cy="2733002"/>
          </a:xfrm>
          <a:prstGeom prst="rect">
            <a:avLst/>
          </a:prstGeom>
          <a:noFill/>
          <a:ln>
            <a:noFill/>
          </a:ln>
        </p:spPr>
      </p:pic>
      <p:pic>
        <p:nvPicPr>
          <p:cNvPr id="340" name="Google Shape;340;g124c6464aef_0_42" descr="Demystifying Spring Boot. The basics of API development in Spring… | by  Jordan Williams | Better Programming"/>
          <p:cNvPicPr preferRelativeResize="0"/>
          <p:nvPr/>
        </p:nvPicPr>
        <p:blipFill rotWithShape="1">
          <a:blip r:embed="rId5">
            <a:alphaModFix/>
          </a:blip>
          <a:srcRect/>
          <a:stretch/>
        </p:blipFill>
        <p:spPr>
          <a:xfrm>
            <a:off x="9067639" y="3747681"/>
            <a:ext cx="914400"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 – Brief Demo</a:t>
            </a:r>
            <a:endParaRPr b="1"/>
          </a:p>
        </p:txBody>
      </p:sp>
      <p:pic>
        <p:nvPicPr>
          <p:cNvPr id="2" name="Application Intro">
            <a:hlinkClick r:id="" action="ppaction://media"/>
            <a:extLst>
              <a:ext uri="{FF2B5EF4-FFF2-40B4-BE49-F238E27FC236}">
                <a16:creationId xmlns:a16="http://schemas.microsoft.com/office/drawing/2014/main" id="{5AEAFA91-6CEE-4ADE-8166-72B55A83BE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3949" y="1551562"/>
            <a:ext cx="8197174" cy="4610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6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5" descr="Demystifying Spring Boot. The basics of API development in Spring… | by  Jordan Williams | Better Programming"/>
          <p:cNvPicPr preferRelativeResize="0"/>
          <p:nvPr/>
        </p:nvPicPr>
        <p:blipFill rotWithShape="1">
          <a:blip r:embed="rId3">
            <a:alphaModFix/>
          </a:blip>
          <a:srcRect/>
          <a:stretch/>
        </p:blipFill>
        <p:spPr>
          <a:xfrm>
            <a:off x="4983982" y="1508760"/>
            <a:ext cx="1920240" cy="1920240"/>
          </a:xfrm>
          <a:prstGeom prst="rect">
            <a:avLst/>
          </a:prstGeom>
          <a:noFill/>
          <a:ln>
            <a:noFill/>
          </a:ln>
        </p:spPr>
      </p:pic>
      <p:pic>
        <p:nvPicPr>
          <p:cNvPr id="112" name="Google Shape;112;p5" descr="MySQL Logo PNG Transparent &amp; SVG Vector - Freebie Supply"/>
          <p:cNvPicPr preferRelativeResize="0"/>
          <p:nvPr/>
        </p:nvPicPr>
        <p:blipFill rotWithShape="1">
          <a:blip r:embed="rId4">
            <a:alphaModFix/>
          </a:blip>
          <a:srcRect/>
          <a:stretch/>
        </p:blipFill>
        <p:spPr>
          <a:xfrm>
            <a:off x="9145495" y="1797108"/>
            <a:ext cx="2286000" cy="2286000"/>
          </a:xfrm>
          <a:prstGeom prst="rect">
            <a:avLst/>
          </a:prstGeom>
          <a:noFill/>
          <a:ln>
            <a:noFill/>
          </a:ln>
        </p:spPr>
      </p:pic>
      <p:sp>
        <p:nvSpPr>
          <p:cNvPr id="113" name="Google Shape;11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 – Technology Stack</a:t>
            </a:r>
            <a:endParaRPr b="1"/>
          </a:p>
        </p:txBody>
      </p:sp>
      <p:pic>
        <p:nvPicPr>
          <p:cNvPr id="114" name="Google Shape;114;p5" descr="Whale-Logo332_5 - Docker"/>
          <p:cNvPicPr preferRelativeResize="0"/>
          <p:nvPr/>
        </p:nvPicPr>
        <p:blipFill rotWithShape="1">
          <a:blip r:embed="rId5">
            <a:alphaModFix/>
          </a:blip>
          <a:srcRect/>
          <a:stretch/>
        </p:blipFill>
        <p:spPr>
          <a:xfrm>
            <a:off x="4826712" y="4315338"/>
            <a:ext cx="2286000" cy="1708126"/>
          </a:xfrm>
          <a:prstGeom prst="rect">
            <a:avLst/>
          </a:prstGeom>
          <a:noFill/>
          <a:ln>
            <a:noFill/>
          </a:ln>
        </p:spPr>
      </p:pic>
      <p:pic>
        <p:nvPicPr>
          <p:cNvPr id="115" name="Google Shape;115;p5" descr="Apache Tomcat - Wikipedia"/>
          <p:cNvPicPr preferRelativeResize="0"/>
          <p:nvPr/>
        </p:nvPicPr>
        <p:blipFill rotWithShape="1">
          <a:blip r:embed="rId6">
            <a:alphaModFix/>
          </a:blip>
          <a:srcRect/>
          <a:stretch/>
        </p:blipFill>
        <p:spPr>
          <a:xfrm>
            <a:off x="821377" y="1929518"/>
            <a:ext cx="2286000" cy="1617347"/>
          </a:xfrm>
          <a:prstGeom prst="rect">
            <a:avLst/>
          </a:prstGeom>
          <a:noFill/>
          <a:ln>
            <a:noFill/>
          </a:ln>
        </p:spPr>
      </p:pic>
      <p:pic>
        <p:nvPicPr>
          <p:cNvPr id="116" name="Google Shape;116;p5" descr="GitHub Actions · GitHub"/>
          <p:cNvPicPr preferRelativeResize="0"/>
          <p:nvPr/>
        </p:nvPicPr>
        <p:blipFill rotWithShape="1">
          <a:blip r:embed="rId7">
            <a:alphaModFix/>
          </a:blip>
          <a:srcRect/>
          <a:stretch/>
        </p:blipFill>
        <p:spPr>
          <a:xfrm>
            <a:off x="1206638" y="4083108"/>
            <a:ext cx="1828800" cy="1828800"/>
          </a:xfrm>
          <a:prstGeom prst="rect">
            <a:avLst/>
          </a:prstGeom>
          <a:noFill/>
          <a:ln>
            <a:noFill/>
          </a:ln>
        </p:spPr>
      </p:pic>
      <p:pic>
        <p:nvPicPr>
          <p:cNvPr id="117" name="Google Shape;117;p5" descr="Java Logo PNG Transparent &amp; SVG Vector - Freebie Supply"/>
          <p:cNvPicPr preferRelativeResize="0"/>
          <p:nvPr/>
        </p:nvPicPr>
        <p:blipFill rotWithShape="1">
          <a:blip r:embed="rId8">
            <a:alphaModFix/>
          </a:blip>
          <a:srcRect/>
          <a:stretch/>
        </p:blipFill>
        <p:spPr>
          <a:xfrm>
            <a:off x="4313913" y="2039670"/>
            <a:ext cx="1828800" cy="1828800"/>
          </a:xfrm>
          <a:prstGeom prst="rect">
            <a:avLst/>
          </a:prstGeom>
          <a:noFill/>
          <a:ln>
            <a:noFill/>
          </a:ln>
        </p:spPr>
      </p:pic>
      <p:pic>
        <p:nvPicPr>
          <p:cNvPr id="118" name="Google Shape;118;p5"/>
          <p:cNvPicPr preferRelativeResize="0"/>
          <p:nvPr/>
        </p:nvPicPr>
        <p:blipFill rotWithShape="1">
          <a:blip r:embed="rId9">
            <a:alphaModFix/>
          </a:blip>
          <a:srcRect/>
          <a:stretch/>
        </p:blipFill>
        <p:spPr>
          <a:xfrm>
            <a:off x="5761222" y="3340601"/>
            <a:ext cx="1554480" cy="393475"/>
          </a:xfrm>
          <a:prstGeom prst="rect">
            <a:avLst/>
          </a:prstGeom>
          <a:noFill/>
          <a:ln>
            <a:noFill/>
          </a:ln>
        </p:spPr>
      </p:pic>
      <p:pic>
        <p:nvPicPr>
          <p:cNvPr id="119" name="Google Shape;119;p5" descr="Ubuntu - Free logo icons"/>
          <p:cNvPicPr preferRelativeResize="0"/>
          <p:nvPr/>
        </p:nvPicPr>
        <p:blipFill rotWithShape="1">
          <a:blip r:embed="rId10">
            <a:alphaModFix/>
          </a:blip>
          <a:srcRect/>
          <a:stretch/>
        </p:blipFill>
        <p:spPr>
          <a:xfrm>
            <a:off x="8867711" y="4320268"/>
            <a:ext cx="1828800" cy="1828800"/>
          </a:xfrm>
          <a:prstGeom prst="rect">
            <a:avLst/>
          </a:prstGeom>
          <a:noFill/>
          <a:ln>
            <a:noFill/>
          </a:ln>
        </p:spPr>
      </p:pic>
      <p:pic>
        <p:nvPicPr>
          <p:cNvPr id="120" name="Google Shape;120;p5" descr="Official MariaDB Logos | MariaDB"/>
          <p:cNvPicPr preferRelativeResize="0"/>
          <p:nvPr/>
        </p:nvPicPr>
        <p:blipFill rotWithShape="1">
          <a:blip r:embed="rId11">
            <a:alphaModFix/>
          </a:blip>
          <a:srcRect/>
          <a:stretch/>
        </p:blipFill>
        <p:spPr>
          <a:xfrm>
            <a:off x="8620061" y="1449462"/>
            <a:ext cx="1828800" cy="1490645"/>
          </a:xfrm>
          <a:prstGeom prst="rect">
            <a:avLst/>
          </a:prstGeom>
          <a:noFill/>
          <a:ln>
            <a:noFill/>
          </a:ln>
        </p:spPr>
      </p:pic>
      <p:sp>
        <p:nvSpPr>
          <p:cNvPr id="121" name="Google Shape;121;p5"/>
          <p:cNvSpPr txBox="1"/>
          <p:nvPr/>
        </p:nvSpPr>
        <p:spPr>
          <a:xfrm>
            <a:off x="1187944" y="3601029"/>
            <a:ext cx="1649510"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Apache Tomcat</a:t>
            </a:r>
            <a:endParaRPr sz="1800" b="0" i="0" u="none" strike="noStrike" cap="none">
              <a:solidFill>
                <a:schemeClr val="dk1"/>
              </a:solidFill>
              <a:latin typeface="Calibri"/>
              <a:ea typeface="Calibri"/>
              <a:cs typeface="Calibri"/>
              <a:sym typeface="Calibri"/>
            </a:endParaRPr>
          </a:p>
        </p:txBody>
      </p:sp>
      <p:sp>
        <p:nvSpPr>
          <p:cNvPr id="122" name="Google Shape;122;p5"/>
          <p:cNvSpPr txBox="1"/>
          <p:nvPr/>
        </p:nvSpPr>
        <p:spPr>
          <a:xfrm>
            <a:off x="4695686" y="3820311"/>
            <a:ext cx="2495550"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Java, Spring and MAVEN</a:t>
            </a:r>
            <a:endParaRPr sz="1800" b="0" i="0" u="none" strike="noStrike" cap="none">
              <a:solidFill>
                <a:schemeClr val="dk1"/>
              </a:solidFill>
              <a:latin typeface="Calibri"/>
              <a:ea typeface="Calibri"/>
              <a:cs typeface="Calibri"/>
              <a:sym typeface="Calibri"/>
            </a:endParaRPr>
          </a:p>
        </p:txBody>
      </p:sp>
      <p:sp>
        <p:nvSpPr>
          <p:cNvPr id="123" name="Google Shape;123;p5"/>
          <p:cNvSpPr txBox="1"/>
          <p:nvPr/>
        </p:nvSpPr>
        <p:spPr>
          <a:xfrm>
            <a:off x="8873752" y="3499138"/>
            <a:ext cx="2195621"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MariaDB and MySQL</a:t>
            </a:r>
            <a:endParaRPr sz="1800" b="0" i="0" u="none" strike="noStrike" cap="none">
              <a:solidFill>
                <a:schemeClr val="dk1"/>
              </a:solidFill>
              <a:latin typeface="Calibri"/>
              <a:ea typeface="Calibri"/>
              <a:cs typeface="Calibri"/>
              <a:sym typeface="Calibri"/>
            </a:endParaRPr>
          </a:p>
        </p:txBody>
      </p:sp>
      <p:sp>
        <p:nvSpPr>
          <p:cNvPr id="124" name="Google Shape;124;p5"/>
          <p:cNvSpPr txBox="1"/>
          <p:nvPr/>
        </p:nvSpPr>
        <p:spPr>
          <a:xfrm>
            <a:off x="1339440" y="6023464"/>
            <a:ext cx="1563195"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Github Actions</a:t>
            </a:r>
            <a:endParaRPr sz="1800" b="0" i="0" u="none" strike="noStrike" cap="none">
              <a:solidFill>
                <a:schemeClr val="dk1"/>
              </a:solidFill>
              <a:latin typeface="Calibri"/>
              <a:ea typeface="Calibri"/>
              <a:cs typeface="Calibri"/>
              <a:sym typeface="Calibri"/>
            </a:endParaRPr>
          </a:p>
        </p:txBody>
      </p:sp>
      <p:sp>
        <p:nvSpPr>
          <p:cNvPr id="125" name="Google Shape;125;p5"/>
          <p:cNvSpPr txBox="1"/>
          <p:nvPr/>
        </p:nvSpPr>
        <p:spPr>
          <a:xfrm>
            <a:off x="5331414" y="6123543"/>
            <a:ext cx="934510"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Docker</a:t>
            </a:r>
            <a:endParaRPr sz="1800" b="0" i="0" u="none" strike="noStrike" cap="none">
              <a:solidFill>
                <a:schemeClr val="dk1"/>
              </a:solidFill>
              <a:latin typeface="Calibri"/>
              <a:ea typeface="Calibri"/>
              <a:cs typeface="Calibri"/>
              <a:sym typeface="Calibri"/>
            </a:endParaRPr>
          </a:p>
        </p:txBody>
      </p:sp>
      <p:sp>
        <p:nvSpPr>
          <p:cNvPr id="126" name="Google Shape;126;p5"/>
          <p:cNvSpPr txBox="1"/>
          <p:nvPr/>
        </p:nvSpPr>
        <p:spPr>
          <a:xfrm>
            <a:off x="9504307" y="6211214"/>
            <a:ext cx="934510"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Ubuntu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252865d3f1_1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32" name="Google Shape;132;g1252865d3f1_1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33" name="Google Shape;133;g1252865d3f1_1_0"/>
          <p:cNvPicPr preferRelativeResize="0"/>
          <p:nvPr/>
        </p:nvPicPr>
        <p:blipFill rotWithShape="1">
          <a:blip r:embed="rId3">
            <a:alphaModFix/>
          </a:blip>
          <a:srcRect b="62902"/>
          <a:stretch/>
        </p:blipFill>
        <p:spPr>
          <a:xfrm>
            <a:off x="1410500" y="1596975"/>
            <a:ext cx="9371002" cy="3664051"/>
          </a:xfrm>
          <a:prstGeom prst="rect">
            <a:avLst/>
          </a:prstGeom>
          <a:noFill/>
          <a:ln>
            <a:noFill/>
          </a:ln>
        </p:spPr>
      </p:pic>
      <p:sp>
        <p:nvSpPr>
          <p:cNvPr id="134" name="Google Shape;134;g1252865d3f1_1_0"/>
          <p:cNvSpPr txBox="1"/>
          <p:nvPr/>
        </p:nvSpPr>
        <p:spPr>
          <a:xfrm>
            <a:off x="9084075" y="6311625"/>
            <a:ext cx="26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latin typeface="Calibri"/>
                <a:ea typeface="Calibri"/>
                <a:cs typeface="Calibri"/>
                <a:sym typeface="Calibri"/>
              </a:rPr>
              <a:t>sg.lam.crmmvc package (1)</a:t>
            </a:r>
            <a:endParaRPr i="1">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252865d3f1_1_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40" name="Google Shape;140;g1252865d3f1_1_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1" name="Google Shape;141;g1252865d3f1_1_7"/>
          <p:cNvPicPr preferRelativeResize="0"/>
          <p:nvPr/>
        </p:nvPicPr>
        <p:blipFill rotWithShape="1">
          <a:blip r:embed="rId3">
            <a:alphaModFix/>
          </a:blip>
          <a:srcRect t="36552"/>
          <a:stretch/>
        </p:blipFill>
        <p:spPr>
          <a:xfrm>
            <a:off x="1529275" y="365125"/>
            <a:ext cx="8890299" cy="5945452"/>
          </a:xfrm>
          <a:prstGeom prst="rect">
            <a:avLst/>
          </a:prstGeom>
          <a:noFill/>
          <a:ln>
            <a:noFill/>
          </a:ln>
        </p:spPr>
      </p:pic>
      <p:sp>
        <p:nvSpPr>
          <p:cNvPr id="142" name="Google Shape;142;g1252865d3f1_1_7"/>
          <p:cNvSpPr txBox="1"/>
          <p:nvPr/>
        </p:nvSpPr>
        <p:spPr>
          <a:xfrm>
            <a:off x="9084075" y="6311625"/>
            <a:ext cx="26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latin typeface="Calibri"/>
                <a:ea typeface="Calibri"/>
                <a:cs typeface="Calibri"/>
                <a:sym typeface="Calibri"/>
              </a:rPr>
              <a:t>sg.lam.crmmvc package (2)</a:t>
            </a:r>
            <a:endParaRPr i="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1252865d3f1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t>CI/CD Pipeline – Overview </a:t>
            </a:r>
            <a:endParaRPr/>
          </a:p>
        </p:txBody>
      </p:sp>
      <p:sp>
        <p:nvSpPr>
          <p:cNvPr id="148" name="Google Shape;148;g1252865d3f1_0_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9" name="Google Shape;149;g1252865d3f1_0_1"/>
          <p:cNvPicPr preferRelativeResize="0"/>
          <p:nvPr/>
        </p:nvPicPr>
        <p:blipFill>
          <a:blip r:embed="rId3">
            <a:alphaModFix/>
          </a:blip>
          <a:stretch>
            <a:fillRect/>
          </a:stretch>
        </p:blipFill>
        <p:spPr>
          <a:xfrm>
            <a:off x="252750" y="2446563"/>
            <a:ext cx="11686501" cy="196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CI/CD Pipeline – Overview </a:t>
            </a:r>
            <a:endParaRPr b="1"/>
          </a:p>
        </p:txBody>
      </p:sp>
      <p:pic>
        <p:nvPicPr>
          <p:cNvPr id="155" name="Google Shape;155;p6" descr="A picture containing icon&#10;&#10;Description automatically generated"/>
          <p:cNvPicPr preferRelativeResize="0"/>
          <p:nvPr/>
        </p:nvPicPr>
        <p:blipFill rotWithShape="1">
          <a:blip r:embed="rId3">
            <a:alphaModFix/>
          </a:blip>
          <a:srcRect/>
          <a:stretch/>
        </p:blipFill>
        <p:spPr>
          <a:xfrm>
            <a:off x="753717" y="1851971"/>
            <a:ext cx="6583680" cy="3716011"/>
          </a:xfrm>
          <a:prstGeom prst="rect">
            <a:avLst/>
          </a:prstGeom>
          <a:noFill/>
          <a:ln>
            <a:noFill/>
          </a:ln>
        </p:spPr>
      </p:pic>
      <p:sp>
        <p:nvSpPr>
          <p:cNvPr id="156" name="Google Shape;156;p6"/>
          <p:cNvSpPr/>
          <p:nvPr/>
        </p:nvSpPr>
        <p:spPr>
          <a:xfrm>
            <a:off x="479397" y="1606857"/>
            <a:ext cx="7132320" cy="420624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157" name="Google Shape;157;p6"/>
          <p:cNvGraphicFramePr/>
          <p:nvPr/>
        </p:nvGraphicFramePr>
        <p:xfrm>
          <a:off x="7970520" y="1606856"/>
          <a:ext cx="3742100" cy="4206300"/>
        </p:xfrm>
        <a:graphic>
          <a:graphicData uri="http://schemas.openxmlformats.org/drawingml/2006/table">
            <a:tbl>
              <a:tblPr firstRow="1" bandRow="1">
                <a:noFill/>
                <a:tableStyleId>{24D3B200-A77D-4E0D-9CDF-7FF98E6B689D}</a:tableStyleId>
              </a:tblPr>
              <a:tblGrid>
                <a:gridCol w="1508850">
                  <a:extLst>
                    <a:ext uri="{9D8B030D-6E8A-4147-A177-3AD203B41FA5}">
                      <a16:colId xmlns:a16="http://schemas.microsoft.com/office/drawing/2014/main" val="20000"/>
                    </a:ext>
                  </a:extLst>
                </a:gridCol>
                <a:gridCol w="2233250">
                  <a:extLst>
                    <a:ext uri="{9D8B030D-6E8A-4147-A177-3AD203B41FA5}">
                      <a16:colId xmlns:a16="http://schemas.microsoft.com/office/drawing/2014/main" val="20001"/>
                    </a:ext>
                  </a:extLst>
                </a:gridCol>
              </a:tblGrid>
              <a:tr h="701050">
                <a:tc>
                  <a:txBody>
                    <a:bodyPr/>
                    <a:lstStyle/>
                    <a:p>
                      <a:pPr marL="0" marR="0" lvl="0" indent="0" algn="ctr" rtl="0">
                        <a:spcBef>
                          <a:spcPts val="0"/>
                        </a:spcBef>
                        <a:spcAft>
                          <a:spcPts val="0"/>
                        </a:spcAft>
                        <a:buNone/>
                      </a:pPr>
                      <a:r>
                        <a:rPr lang="en-US" sz="1800" u="none" strike="noStrike" cap="none"/>
                        <a:t>Security Test</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Tool Used</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01050">
                <a:tc>
                  <a:txBody>
                    <a:bodyPr/>
                    <a:lstStyle/>
                    <a:p>
                      <a:pPr marL="0" marR="0" lvl="0" indent="0" algn="l" rtl="0">
                        <a:spcBef>
                          <a:spcPts val="0"/>
                        </a:spcBef>
                        <a:spcAft>
                          <a:spcPts val="0"/>
                        </a:spcAft>
                        <a:buNone/>
                      </a:pPr>
                      <a:r>
                        <a:rPr lang="en-US" sz="1800" u="none" strike="noStrike" cap="none"/>
                        <a:t>Secret Scan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Trufflehog</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1050">
                <a:tc>
                  <a:txBody>
                    <a:bodyPr/>
                    <a:lstStyle/>
                    <a:p>
                      <a:pPr marL="0" marR="0" lvl="0" indent="0" algn="l" rtl="0">
                        <a:spcBef>
                          <a:spcPts val="0"/>
                        </a:spcBef>
                        <a:spcAft>
                          <a:spcPts val="0"/>
                        </a:spcAft>
                        <a:buNone/>
                      </a:pPr>
                      <a:r>
                        <a:rPr lang="en-US" sz="1800" u="none" strike="noStrike" cap="none"/>
                        <a:t>SCA</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Microsoft App Inspector &amp; Snyk</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01050">
                <a:tc>
                  <a:txBody>
                    <a:bodyPr/>
                    <a:lstStyle/>
                    <a:p>
                      <a:pPr marL="0" marR="0" lvl="0" indent="0" algn="l" rtl="0">
                        <a:spcBef>
                          <a:spcPts val="0"/>
                        </a:spcBef>
                        <a:spcAft>
                          <a:spcPts val="0"/>
                        </a:spcAft>
                        <a:buNone/>
                      </a:pPr>
                      <a:r>
                        <a:rPr lang="en-US" sz="1800" u="none" strike="noStrike" cap="none"/>
                        <a:t>SAST</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CodeQL &amp; Snyk Code</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01050">
                <a:tc>
                  <a:txBody>
                    <a:bodyPr/>
                    <a:lstStyle/>
                    <a:p>
                      <a:pPr marL="0" marR="0" lvl="0" indent="0" algn="l" rtl="0">
                        <a:spcBef>
                          <a:spcPts val="0"/>
                        </a:spcBef>
                        <a:spcAft>
                          <a:spcPts val="0"/>
                        </a:spcAft>
                        <a:buNone/>
                      </a:pPr>
                      <a:r>
                        <a:rPr lang="en-US" sz="1800" u="none" strike="noStrike" cap="none"/>
                        <a:t>Image Scan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Dockle</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01050">
                <a:tc>
                  <a:txBody>
                    <a:bodyPr/>
                    <a:lstStyle/>
                    <a:p>
                      <a:pPr marL="0" marR="0" lvl="0" indent="0" algn="l" rtl="0">
                        <a:spcBef>
                          <a:spcPts val="0"/>
                        </a:spcBef>
                        <a:spcAft>
                          <a:spcPts val="0"/>
                        </a:spcAft>
                        <a:buNone/>
                      </a:pPr>
                      <a:r>
                        <a:rPr lang="en-US" sz="1800" u="none" strike="noStrike" cap="none"/>
                        <a:t>DAST</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OWASP ZAP</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3817</Words>
  <Application>Microsoft Office PowerPoint</Application>
  <PresentationFormat>Widescreen</PresentationFormat>
  <Paragraphs>529</Paragraphs>
  <Slides>31</Slides>
  <Notes>31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Courier New</vt:lpstr>
      <vt:lpstr>Office Theme</vt:lpstr>
      <vt:lpstr>TIC4302 Group Project</vt:lpstr>
      <vt:lpstr>Content </vt:lpstr>
      <vt:lpstr>Application – Description</vt:lpstr>
      <vt:lpstr>Application – Brief Demo</vt:lpstr>
      <vt:lpstr>Application – Technology Stack</vt:lpstr>
      <vt:lpstr>PowerPoint Presentation</vt:lpstr>
      <vt:lpstr>PowerPoint Presentation</vt:lpstr>
      <vt:lpstr>CI/CD Pipeline – Overview </vt:lpstr>
      <vt:lpstr>CI/CD Pipeline – Overview </vt:lpstr>
      <vt:lpstr>Secret Scan (Trufflehog) – Output &amp; Fix</vt:lpstr>
      <vt:lpstr>Unit Test – Output &amp; Fix</vt:lpstr>
      <vt:lpstr>SCA (Microsoft App Inspector &amp; Snyk) – Output 1</vt:lpstr>
      <vt:lpstr>SCA (Microsoft App Inspector &amp; Snyk) – Output 2</vt:lpstr>
      <vt:lpstr>SCA (Microsoft App Inspector &amp; Snyk) – Fix</vt:lpstr>
      <vt:lpstr>SAST (CodeQL &amp; Snyk)  – Output 1</vt:lpstr>
      <vt:lpstr>SAST (CodeQL &amp; Snyk Code)  – Output 2</vt:lpstr>
      <vt:lpstr>SAST (CodeQL &amp; Snyk Code)  – Fix</vt:lpstr>
      <vt:lpstr>SAST (CodeQL &amp; Snyk Code)  – Fix</vt:lpstr>
      <vt:lpstr>Image scan (Dockle) – Output &amp; Fix</vt:lpstr>
      <vt:lpstr>DAST (OWASP ZAP) – Output 1</vt:lpstr>
      <vt:lpstr>DAST (OWASP ZAP) – Output 2</vt:lpstr>
      <vt:lpstr>WebSecurityConfig.java class &amp; web.xml file to address issues highlighted by owasp zap scan</vt:lpstr>
      <vt:lpstr>DAST (OWASP ZAP) – Fix</vt:lpstr>
      <vt:lpstr>DAST (OWASP ZAP) – Not Fixed and Acceptance</vt:lpstr>
      <vt:lpstr>Problem faced (Broken pipeline)</vt:lpstr>
      <vt:lpstr>Build Process</vt:lpstr>
      <vt:lpstr>SAST Process</vt:lpstr>
      <vt:lpstr>Functional Test Process</vt:lpstr>
      <vt:lpstr>DAST Process</vt:lpstr>
      <vt:lpstr>Endstate of CI/CD Pipeline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TIC4302 Group Project</dc:title>
  <dc:creator>Eric Tong Wei Guo</dc:creator>
  <cp:lastModifiedBy>Eric Tong Wei Guo</cp:lastModifiedBy>
  <cp:revision>1</cp:revision>
  <dcterms:created xsi:type="dcterms:W3CDTF">2022-04-15T06:01:54Z</dcterms:created>
  <dcterms:modified xsi:type="dcterms:W3CDTF">2022-04-20T12:36:20Z</dcterms:modified>
</cp:coreProperties>
</file>